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1.xml" ContentType="application/vnd.openxmlformats-officedocument.presentationml.tags+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342" r:id="rId2"/>
    <p:sldId id="563" r:id="rId3"/>
    <p:sldId id="492" r:id="rId4"/>
    <p:sldId id="400" r:id="rId5"/>
    <p:sldId id="493" r:id="rId6"/>
    <p:sldId id="562" r:id="rId7"/>
    <p:sldId id="491" r:id="rId8"/>
    <p:sldId id="494" r:id="rId9"/>
    <p:sldId id="404" r:id="rId10"/>
    <p:sldId id="405" r:id="rId11"/>
    <p:sldId id="402" r:id="rId12"/>
    <p:sldId id="561" r:id="rId13"/>
    <p:sldId id="406" r:id="rId14"/>
    <p:sldId id="407" r:id="rId15"/>
    <p:sldId id="408" r:id="rId16"/>
    <p:sldId id="409" r:id="rId17"/>
    <p:sldId id="411" r:id="rId18"/>
    <p:sldId id="412" r:id="rId19"/>
    <p:sldId id="413" r:id="rId20"/>
    <p:sldId id="496" r:id="rId21"/>
    <p:sldId id="495" r:id="rId22"/>
    <p:sldId id="497" r:id="rId23"/>
    <p:sldId id="498" r:id="rId24"/>
    <p:sldId id="541" r:id="rId25"/>
    <p:sldId id="560" r:id="rId26"/>
    <p:sldId id="528" r:id="rId27"/>
    <p:sldId id="508" r:id="rId28"/>
    <p:sldId id="509" r:id="rId29"/>
    <p:sldId id="510" r:id="rId30"/>
    <p:sldId id="511" r:id="rId31"/>
    <p:sldId id="512" r:id="rId32"/>
    <p:sldId id="559" r:id="rId33"/>
    <p:sldId id="521" r:id="rId34"/>
    <p:sldId id="522" r:id="rId35"/>
    <p:sldId id="523" r:id="rId36"/>
    <p:sldId id="524" r:id="rId37"/>
    <p:sldId id="514" r:id="rId38"/>
    <p:sldId id="515" r:id="rId39"/>
    <p:sldId id="516" r:id="rId40"/>
    <p:sldId id="517" r:id="rId41"/>
    <p:sldId id="529" r:id="rId42"/>
    <p:sldId id="531" r:id="rId43"/>
    <p:sldId id="550" r:id="rId44"/>
    <p:sldId id="558" r:id="rId45"/>
    <p:sldId id="526" r:id="rId46"/>
    <p:sldId id="533" r:id="rId47"/>
    <p:sldId id="534" r:id="rId48"/>
    <p:sldId id="543" r:id="rId49"/>
    <p:sldId id="428" r:id="rId50"/>
    <p:sldId id="429" r:id="rId51"/>
    <p:sldId id="430" r:id="rId52"/>
    <p:sldId id="431" r:id="rId53"/>
    <p:sldId id="432" r:id="rId54"/>
    <p:sldId id="548" r:id="rId55"/>
    <p:sldId id="544" r:id="rId56"/>
    <p:sldId id="434" r:id="rId57"/>
    <p:sldId id="435" r:id="rId58"/>
    <p:sldId id="545" r:id="rId59"/>
    <p:sldId id="547" r:id="rId60"/>
    <p:sldId id="546" r:id="rId61"/>
    <p:sldId id="440" r:id="rId62"/>
    <p:sldId id="447" r:id="rId63"/>
    <p:sldId id="557" r:id="rId64"/>
    <p:sldId id="448" r:id="rId65"/>
    <p:sldId id="449" r:id="rId66"/>
    <p:sldId id="450" r:id="rId67"/>
    <p:sldId id="532" r:id="rId68"/>
    <p:sldId id="564" r:id="rId69"/>
    <p:sldId id="372" r:id="rId70"/>
    <p:sldId id="345" r:id="rId71"/>
    <p:sldId id="368" r:id="rId72"/>
    <p:sldId id="500" r:id="rId73"/>
    <p:sldId id="501" r:id="rId74"/>
    <p:sldId id="502" r:id="rId75"/>
    <p:sldId id="503" r:id="rId76"/>
    <p:sldId id="504" r:id="rId77"/>
    <p:sldId id="505" r:id="rId78"/>
    <p:sldId id="506" r:id="rId79"/>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670" autoAdjust="0"/>
  </p:normalViewPr>
  <p:slideViewPr>
    <p:cSldViewPr>
      <p:cViewPr varScale="1">
        <p:scale>
          <a:sx n="72" d="100"/>
          <a:sy n="72" d="100"/>
        </p:scale>
        <p:origin x="130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FFE3A32-2667-4C04-B35E-5F51191BD208}" type="datetimeFigureOut">
              <a:rPr lang="en-US" smtClean="0"/>
              <a:pPr/>
              <a:t>4/13/2017</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A0DB2C9-57A3-4071-A6D1-6B92B8FDEEFB}" type="slidenum">
              <a:rPr lang="en-US" smtClean="0"/>
              <a:pPr/>
              <a:t>‹#›</a:t>
            </a:fld>
            <a:endParaRPr lang="en-US"/>
          </a:p>
        </p:txBody>
      </p:sp>
    </p:spTree>
    <p:extLst>
      <p:ext uri="{BB962C8B-B14F-4D97-AF65-F5344CB8AC3E}">
        <p14:creationId xmlns:p14="http://schemas.microsoft.com/office/powerpoint/2010/main" val="55113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egnaposto immagine diapositiva 1"/>
          <p:cNvSpPr>
            <a:spLocks noGrp="1" noRot="1" noChangeAspect="1" noTextEdit="1"/>
          </p:cNvSpPr>
          <p:nvPr>
            <p:ph type="sldImg"/>
          </p:nvPr>
        </p:nvSpPr>
        <p:spPr>
          <a:ln/>
        </p:spPr>
      </p:sp>
      <p:sp>
        <p:nvSpPr>
          <p:cNvPr id="70658" name="Segnaposto note 2"/>
          <p:cNvSpPr>
            <a:spLocks noGrp="1"/>
          </p:cNvSpPr>
          <p:nvPr>
            <p:ph type="body" idx="1"/>
          </p:nvPr>
        </p:nvSpPr>
        <p:spPr>
          <a:noFill/>
          <a:ln/>
        </p:spPr>
        <p:txBody>
          <a:bodyPr/>
          <a:lstStyle/>
          <a:p>
            <a:endParaRPr lang="it-IT"/>
          </a:p>
        </p:txBody>
      </p:sp>
      <p:sp>
        <p:nvSpPr>
          <p:cNvPr id="70659" name="Segnaposto numero diapositiva 3"/>
          <p:cNvSpPr>
            <a:spLocks noGrp="1"/>
          </p:cNvSpPr>
          <p:nvPr>
            <p:ph type="sldNum" sz="quarter" idx="5"/>
          </p:nvPr>
        </p:nvSpPr>
        <p:spPr>
          <a:noFill/>
        </p:spPr>
        <p:txBody>
          <a:bodyPr/>
          <a:lstStyle/>
          <a:p>
            <a:pPr defTabSz="944216"/>
            <a:fld id="{9432F1D2-4E22-4F9D-A959-FC3BAACD16E0}" type="slidenum">
              <a:rPr lang="en-US" smtClean="0"/>
              <a:pPr defTabSz="944216"/>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47D3FCD5-7201-4D49-9896-4986339395D5}" type="slidenum">
              <a:rPr lang="en-US" altLang="zh-TW"/>
              <a:pPr/>
              <a:t>39</a:t>
            </a:fld>
            <a:endParaRPr lang="en-US" altLang="zh-TW"/>
          </a:p>
        </p:txBody>
      </p:sp>
      <p:sp>
        <p:nvSpPr>
          <p:cNvPr id="100355"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100356"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68235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23EA7FF7-8BBB-4147-9ADA-0B55DFD39150}" type="slidenum">
              <a:rPr lang="en-US" altLang="zh-TW"/>
              <a:pPr/>
              <a:t>40</a:t>
            </a:fld>
            <a:endParaRPr lang="en-US" altLang="zh-TW"/>
          </a:p>
        </p:txBody>
      </p:sp>
      <p:sp>
        <p:nvSpPr>
          <p:cNvPr id="102403"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102404"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148062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CCFB3910-843E-4665-93EE-BEFBA8FA2C9A}" type="slidenum">
              <a:rPr lang="en-US" altLang="zh-TW"/>
              <a:pPr/>
              <a:t>41</a:t>
            </a:fld>
            <a:endParaRPr lang="en-US" altLang="zh-TW"/>
          </a:p>
        </p:txBody>
      </p:sp>
      <p:sp>
        <p:nvSpPr>
          <p:cNvPr id="94211"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94212"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3503597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CCFB3910-843E-4665-93EE-BEFBA8FA2C9A}" type="slidenum">
              <a:rPr lang="en-US" altLang="zh-TW"/>
              <a:pPr/>
              <a:t>42</a:t>
            </a:fld>
            <a:endParaRPr lang="en-US" altLang="zh-TW"/>
          </a:p>
        </p:txBody>
      </p:sp>
      <p:sp>
        <p:nvSpPr>
          <p:cNvPr id="94211"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94212"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1262548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CCFB3910-843E-4665-93EE-BEFBA8FA2C9A}" type="slidenum">
              <a:rPr lang="en-US" altLang="zh-TW"/>
              <a:pPr/>
              <a:t>43</a:t>
            </a:fld>
            <a:endParaRPr lang="en-US" altLang="zh-TW"/>
          </a:p>
        </p:txBody>
      </p:sp>
      <p:sp>
        <p:nvSpPr>
          <p:cNvPr id="94211"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94212"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115519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2227AA95-1BA7-4F9F-A6E3-8CF30CDA27F4}" type="slidenum">
              <a:rPr lang="en-US" altLang="zh-TW"/>
              <a:pPr/>
              <a:t>46</a:t>
            </a:fld>
            <a:endParaRPr lang="en-US" altLang="zh-TW"/>
          </a:p>
        </p:txBody>
      </p:sp>
      <p:sp>
        <p:nvSpPr>
          <p:cNvPr id="67587"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67588"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4226805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ED43C7B9-C517-4E41-92DC-CAFF410C6FFD}" type="slidenum">
              <a:rPr lang="en-US" altLang="zh-TW"/>
              <a:pPr/>
              <a:t>47</a:t>
            </a:fld>
            <a:endParaRPr lang="en-US" altLang="zh-TW"/>
          </a:p>
        </p:txBody>
      </p:sp>
      <p:sp>
        <p:nvSpPr>
          <p:cNvPr id="69635"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69636"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383016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783A8F2B-F8A1-405C-B9AA-74E9F3E38E5F}" type="slidenum">
              <a:rPr lang="zh-TW" altLang="en-US"/>
              <a:pPr/>
              <a:t>49</a:t>
            </a:fld>
            <a:endParaRPr lang="en-US" altLang="zh-TW"/>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12700" cap="flat">
            <a:solidFill>
              <a:schemeClr val="tx1"/>
            </a:solidFill>
            <a:prstDash val="sysDot"/>
            <a:miter lim="800000"/>
            <a:headEnd/>
            <a:tailEnd/>
          </a:ln>
        </p:spPr>
        <p:txBody>
          <a:bodyPr/>
          <a:lstStyle/>
          <a:p>
            <a:r>
              <a:rPr lang="zh-TW" altLang="en-US" sz="1600" b="1" i="1"/>
              <a:t>心得備忘：</a:t>
            </a:r>
            <a:endParaRPr lang="zh-TW" altLang="en-US"/>
          </a:p>
        </p:txBody>
      </p:sp>
    </p:spTree>
    <p:extLst>
      <p:ext uri="{BB962C8B-B14F-4D97-AF65-F5344CB8AC3E}">
        <p14:creationId xmlns:p14="http://schemas.microsoft.com/office/powerpoint/2010/main" val="2592872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C171F9A4-A3C5-4329-87D8-278401AB89F1}" type="slidenum">
              <a:rPr lang="zh-TW" altLang="en-US"/>
              <a:pPr/>
              <a:t>50</a:t>
            </a:fld>
            <a:endParaRPr lang="en-US" altLang="zh-TW"/>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12700" cap="flat">
            <a:solidFill>
              <a:schemeClr val="tx1"/>
            </a:solidFill>
            <a:prstDash val="sysDot"/>
            <a:miter lim="800000"/>
            <a:headEnd/>
            <a:tailEnd/>
          </a:ln>
        </p:spPr>
        <p:txBody>
          <a:bodyPr/>
          <a:lstStyle/>
          <a:p>
            <a:r>
              <a:rPr lang="zh-TW" altLang="en-US" sz="1600" b="1" i="1"/>
              <a:t>心得備忘：</a:t>
            </a:r>
          </a:p>
        </p:txBody>
      </p:sp>
    </p:spTree>
    <p:extLst>
      <p:ext uri="{BB962C8B-B14F-4D97-AF65-F5344CB8AC3E}">
        <p14:creationId xmlns:p14="http://schemas.microsoft.com/office/powerpoint/2010/main" val="555427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CBEA8D04-427B-45C3-B816-860DAED8B3A1}" type="slidenum">
              <a:rPr lang="zh-TW" altLang="en-US"/>
              <a:pPr/>
              <a:t>51</a:t>
            </a:fld>
            <a:endParaRPr lang="en-US" altLang="zh-TW"/>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12700" cap="flat">
            <a:solidFill>
              <a:schemeClr val="tx1"/>
            </a:solidFill>
            <a:prstDash val="sysDot"/>
            <a:miter lim="800000"/>
            <a:headEnd/>
            <a:tailEnd/>
          </a:ln>
        </p:spPr>
        <p:txBody>
          <a:bodyPr/>
          <a:lstStyle/>
          <a:p>
            <a:r>
              <a:rPr lang="zh-TW" altLang="en-US" sz="1600" b="1" i="1"/>
              <a:t>心得備忘：</a:t>
            </a:r>
          </a:p>
        </p:txBody>
      </p:sp>
    </p:spTree>
    <p:extLst>
      <p:ext uri="{BB962C8B-B14F-4D97-AF65-F5344CB8AC3E}">
        <p14:creationId xmlns:p14="http://schemas.microsoft.com/office/powerpoint/2010/main" val="204899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2E41F59F-7722-4EBD-B1C8-6450F959E449}" type="slidenum">
              <a:rPr lang="en-US" altLang="zh-TW"/>
              <a:pPr/>
              <a:t>26</a:t>
            </a:fld>
            <a:endParaRPr lang="en-US" altLang="zh-TW"/>
          </a:p>
        </p:txBody>
      </p:sp>
      <p:sp>
        <p:nvSpPr>
          <p:cNvPr id="81923"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81924"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1857823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7BB536A0-ECEC-4491-A7C3-4611438AF023}" type="slidenum">
              <a:rPr lang="zh-TW" altLang="en-US"/>
              <a:pPr/>
              <a:t>52</a:t>
            </a:fld>
            <a:endParaRPr lang="en-US" altLang="zh-TW"/>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12700" cap="flat">
            <a:solidFill>
              <a:schemeClr val="tx1"/>
            </a:solidFill>
            <a:prstDash val="sysDot"/>
            <a:miter lim="800000"/>
            <a:headEnd/>
            <a:tailEnd/>
          </a:ln>
        </p:spPr>
        <p:txBody>
          <a:bodyPr/>
          <a:lstStyle/>
          <a:p>
            <a:r>
              <a:rPr lang="zh-TW" altLang="en-US" sz="1600" b="1" i="1"/>
              <a:t>心得備忘：</a:t>
            </a:r>
          </a:p>
        </p:txBody>
      </p:sp>
    </p:spTree>
    <p:extLst>
      <p:ext uri="{BB962C8B-B14F-4D97-AF65-F5344CB8AC3E}">
        <p14:creationId xmlns:p14="http://schemas.microsoft.com/office/powerpoint/2010/main" val="1028645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B5692E4A-2545-4933-AE77-327F32325777}" type="slidenum">
              <a:rPr lang="zh-TW" altLang="en-US"/>
              <a:pPr/>
              <a:t>53</a:t>
            </a:fld>
            <a:endParaRPr lang="en-US" altLang="zh-TW"/>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w="12700" cap="flat">
            <a:solidFill>
              <a:schemeClr val="tx1"/>
            </a:solidFill>
            <a:prstDash val="sysDot"/>
            <a:miter lim="800000"/>
            <a:headEnd/>
            <a:tailEnd/>
          </a:ln>
        </p:spPr>
        <p:txBody>
          <a:bodyPr/>
          <a:lstStyle/>
          <a:p>
            <a:r>
              <a:rPr lang="zh-TW" altLang="en-US" sz="1600" b="1" i="1"/>
              <a:t>心得備忘：</a:t>
            </a:r>
          </a:p>
        </p:txBody>
      </p:sp>
    </p:spTree>
    <p:extLst>
      <p:ext uri="{BB962C8B-B14F-4D97-AF65-F5344CB8AC3E}">
        <p14:creationId xmlns:p14="http://schemas.microsoft.com/office/powerpoint/2010/main" val="1570761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17B86EA8-29B6-4373-A3D2-CE302B3E2164}" type="slidenum">
              <a:rPr lang="en-US" altLang="zh-TW"/>
              <a:pPr/>
              <a:t>55</a:t>
            </a:fld>
            <a:endParaRPr lang="en-US" altLang="zh-TW"/>
          </a:p>
        </p:txBody>
      </p:sp>
      <p:sp>
        <p:nvSpPr>
          <p:cNvPr id="73731"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73732"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3029142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AECBCB33-AF50-41C9-95FE-B08EC04B83F2}" type="slidenum">
              <a:rPr lang="en-US" altLang="zh-TW"/>
              <a:pPr/>
              <a:t>58</a:t>
            </a:fld>
            <a:endParaRPr lang="en-US" altLang="zh-TW"/>
          </a:p>
        </p:txBody>
      </p:sp>
      <p:sp>
        <p:nvSpPr>
          <p:cNvPr id="75779"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75780"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3443406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D5EBE3D0-8D76-4A87-A1DD-3E8BFF514EFC}" type="slidenum">
              <a:rPr lang="en-US" altLang="zh-TW"/>
              <a:pPr/>
              <a:t>59</a:t>
            </a:fld>
            <a:endParaRPr lang="en-US" altLang="zh-TW"/>
          </a:p>
        </p:txBody>
      </p:sp>
      <p:sp>
        <p:nvSpPr>
          <p:cNvPr id="79875"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79876"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4176190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8543B63C-5AC0-4FED-8BCE-797F42605B41}" type="slidenum">
              <a:rPr lang="en-US" altLang="zh-TW"/>
              <a:pPr/>
              <a:t>60</a:t>
            </a:fld>
            <a:endParaRPr lang="en-US" altLang="zh-TW"/>
          </a:p>
        </p:txBody>
      </p:sp>
      <p:sp>
        <p:nvSpPr>
          <p:cNvPr id="77827"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77828"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102751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1722C48E-CCB6-4142-8C8C-D6CC1A9E4D29}" type="slidenum">
              <a:rPr lang="en-US" smtClean="0"/>
              <a:pPr>
                <a:defRPr/>
              </a:pPr>
              <a:t>69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1722C48E-CCB6-4142-8C8C-D6CC1A9E4D29}" type="slidenum">
              <a:rPr lang="en-US" smtClean="0"/>
              <a:pPr>
                <a:defRPr/>
              </a:pPr>
              <a:t>70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1722C48E-CCB6-4142-8C8C-D6CC1A9E4D29}" type="slidenum">
              <a:rPr lang="en-US" smtClean="0"/>
              <a:pPr>
                <a:defRPr/>
              </a:pPr>
              <a:t>71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61217D74-9127-4977-A666-ED6995A636C0}" type="slidenum">
              <a:rPr lang="en-US" altLang="zh-TW"/>
              <a:pPr/>
              <a:t>27</a:t>
            </a:fld>
            <a:endParaRPr lang="en-US" altLang="zh-TW"/>
          </a:p>
        </p:txBody>
      </p:sp>
      <p:sp>
        <p:nvSpPr>
          <p:cNvPr id="83971"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83972"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294620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8E52E560-120E-4CFE-9F5A-BFC2BC58DE6C}" type="slidenum">
              <a:rPr lang="en-US" altLang="zh-TW"/>
              <a:pPr/>
              <a:t>28</a:t>
            </a:fld>
            <a:endParaRPr lang="en-US" altLang="zh-TW"/>
          </a:p>
        </p:txBody>
      </p:sp>
      <p:sp>
        <p:nvSpPr>
          <p:cNvPr id="86019"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86020"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276224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5A566AD0-7B12-468B-9D4C-F01E3D17E4AC}" type="slidenum">
              <a:rPr lang="en-US" altLang="zh-TW"/>
              <a:pPr/>
              <a:t>29</a:t>
            </a:fld>
            <a:endParaRPr lang="en-US" altLang="zh-TW"/>
          </a:p>
        </p:txBody>
      </p:sp>
      <p:sp>
        <p:nvSpPr>
          <p:cNvPr id="88067"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88068"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367712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A2D0D601-23A8-42A2-8B9E-310E1177C3A2}" type="slidenum">
              <a:rPr lang="en-US" altLang="zh-TW"/>
              <a:pPr/>
              <a:t>30</a:t>
            </a:fld>
            <a:endParaRPr lang="en-US" altLang="zh-TW"/>
          </a:p>
        </p:txBody>
      </p:sp>
      <p:sp>
        <p:nvSpPr>
          <p:cNvPr id="90115"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90116"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233108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BCA17216-D50F-4EB3-A29B-FBE369FD2D5A}" type="slidenum">
              <a:rPr lang="en-US" altLang="zh-TW"/>
              <a:pPr/>
              <a:t>31</a:t>
            </a:fld>
            <a:endParaRPr lang="en-US" altLang="zh-TW"/>
          </a:p>
        </p:txBody>
      </p:sp>
      <p:sp>
        <p:nvSpPr>
          <p:cNvPr id="92163"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92164"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807092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27CB1377-0D46-45B1-A2C0-24E4F7C1C08F}" type="slidenum">
              <a:rPr lang="en-US" altLang="zh-TW"/>
              <a:pPr/>
              <a:t>37</a:t>
            </a:fld>
            <a:endParaRPr lang="en-US" altLang="zh-TW"/>
          </a:p>
        </p:txBody>
      </p:sp>
      <p:sp>
        <p:nvSpPr>
          <p:cNvPr id="96259"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96260"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2798329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fld id="{4D456BDA-3119-449E-ADBC-C6B60FFFB2E5}" type="slidenum">
              <a:rPr lang="en-US" altLang="zh-TW"/>
              <a:pPr/>
              <a:t>38</a:t>
            </a:fld>
            <a:endParaRPr lang="en-US" altLang="zh-TW"/>
          </a:p>
        </p:txBody>
      </p:sp>
      <p:sp>
        <p:nvSpPr>
          <p:cNvPr id="98307" name="Rectangle 2"/>
          <p:cNvSpPr>
            <a:spLocks noGrp="1" noRot="1" noChangeAspect="1" noChangeArrowheads="1" noTextEdit="1"/>
          </p:cNvSpPr>
          <p:nvPr>
            <p:ph type="sldImg"/>
          </p:nvPr>
        </p:nvSpPr>
        <p:spPr>
          <a:xfrm>
            <a:off x="881063" y="736600"/>
            <a:ext cx="4911725" cy="3683000"/>
          </a:xfrm>
          <a:solidFill>
            <a:srgbClr val="FFFFFF"/>
          </a:solidFill>
          <a:ln/>
        </p:spPr>
      </p:sp>
      <p:sp>
        <p:nvSpPr>
          <p:cNvPr id="98308" name="Rectangle 3"/>
          <p:cNvSpPr>
            <a:spLocks noGrp="1" noChangeArrowheads="1"/>
          </p:cNvSpPr>
          <p:nvPr>
            <p:ph type="body" idx="1"/>
          </p:nvPr>
        </p:nvSpPr>
        <p:spPr>
          <a:xfrm>
            <a:off x="889000" y="4664075"/>
            <a:ext cx="4891088" cy="4419600"/>
          </a:xfrm>
          <a:solidFill>
            <a:srgbClr val="FFFFFF"/>
          </a:solidFill>
          <a:ln w="12700">
            <a:solidFill>
              <a:srgbClr val="000000"/>
            </a:solidFill>
            <a:miter lim="800000"/>
            <a:headEnd/>
            <a:tailEnd/>
          </a:ln>
        </p:spPr>
        <p:txBody>
          <a:bodyPr lIns="91430" tIns="45715" rIns="91430" bIns="45715"/>
          <a:lstStyle/>
          <a:p>
            <a:endParaRPr lang="zh-CN" altLang="en-US"/>
          </a:p>
        </p:txBody>
      </p:sp>
    </p:spTree>
    <p:extLst>
      <p:ext uri="{BB962C8B-B14F-4D97-AF65-F5344CB8AC3E}">
        <p14:creationId xmlns:p14="http://schemas.microsoft.com/office/powerpoint/2010/main" val="108237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A1566B-47AD-42E2-B3B9-772FF891F8DA}" type="datetime1">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B922-ED14-4A0C-ADED-E5CF19D529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5B27B-C4D6-455D-9211-9EDBB8DF181E}" type="datetime1">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B922-ED14-4A0C-ADED-E5CF19D529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566E0C-B021-44DA-8C4F-0F99DB8B549A}" type="datetime1">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B922-ED14-4A0C-ADED-E5CF19D529F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graphicFrame>
        <p:nvGraphicFramePr>
          <p:cNvPr id="3" name="AutoShape 2"/>
          <p:cNvGraphicFramePr>
            <a:graphicFrameLocks/>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1224" name="think-cell Slide" r:id="rId8" imgW="0" imgH="0" progId="">
                  <p:embed/>
                </p:oleObj>
              </mc:Choice>
              <mc:Fallback>
                <p:oleObj name="think-cell Slide" r:id="rId8" imgW="0" imgH="0" progId="">
                  <p:embed/>
                  <p:pic>
                    <p:nvPicPr>
                      <p:cNvPr id="0" name="AutoShap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noChangeArrowheads="1"/>
          </p:cNvPicPr>
          <p:nvPr/>
        </p:nvPicPr>
        <p:blipFill>
          <a:blip r:embed="rId9" cstate="print"/>
          <a:srcRect/>
          <a:stretch>
            <a:fillRect/>
          </a:stretch>
        </p:blipFill>
        <p:spPr bwMode="auto">
          <a:xfrm>
            <a:off x="259374" y="6392863"/>
            <a:ext cx="857250" cy="450850"/>
          </a:xfrm>
          <a:prstGeom prst="rect">
            <a:avLst/>
          </a:prstGeom>
          <a:noFill/>
          <a:ln w="9525">
            <a:noFill/>
            <a:miter lim="800000"/>
            <a:headEnd/>
            <a:tailEnd/>
          </a:ln>
        </p:spPr>
      </p:pic>
      <p:cxnSp>
        <p:nvCxnSpPr>
          <p:cNvPr id="5" name="Straight Connector 22"/>
          <p:cNvCxnSpPr/>
          <p:nvPr/>
        </p:nvCxnSpPr>
        <p:spPr bwMode="auto">
          <a:xfrm>
            <a:off x="700" y="770184"/>
            <a:ext cx="8939077" cy="1588"/>
          </a:xfrm>
          <a:prstGeom prst="line">
            <a:avLst/>
          </a:prstGeom>
          <a:solidFill>
            <a:schemeClr val="bg1"/>
          </a:solidFill>
          <a:ln w="9525" cap="flat" cmpd="sng" algn="ctr">
            <a:gradFill flip="none" rotWithShape="1">
              <a:gsLst>
                <a:gs pos="29000">
                  <a:schemeClr val="bg1">
                    <a:lumMod val="65000"/>
                  </a:schemeClr>
                </a:gs>
                <a:gs pos="87000">
                  <a:schemeClr val="bg1">
                    <a:lumMod val="85000"/>
                  </a:schemeClr>
                </a:gs>
                <a:gs pos="100000">
                  <a:schemeClr val="bg1"/>
                </a:gs>
              </a:gsLst>
              <a:lin ang="0" scaled="1"/>
              <a:tileRect/>
            </a:gradFill>
            <a:prstDash val="solid"/>
            <a:round/>
            <a:headEnd type="none" w="med" len="med"/>
            <a:tailEnd type="none" w="med" len="med"/>
          </a:ln>
          <a:effectLst/>
        </p:spPr>
      </p:cxnSp>
      <p:sp>
        <p:nvSpPr>
          <p:cNvPr id="6" name="Freeform 15"/>
          <p:cNvSpPr>
            <a:spLocks noChangeAspect="1"/>
          </p:cNvSpPr>
          <p:nvPr>
            <p:custDataLst>
              <p:tags r:id="rId3"/>
            </p:custDataLst>
          </p:nvPr>
        </p:nvSpPr>
        <p:spPr bwMode="auto">
          <a:xfrm>
            <a:off x="6170735" y="6440489"/>
            <a:ext cx="1072662" cy="395287"/>
          </a:xfrm>
          <a:custGeom>
            <a:avLst/>
            <a:gdLst>
              <a:gd name="T0" fmla="*/ 0 w 4256690"/>
              <a:gd name="T1" fmla="*/ 609 h 1450427"/>
              <a:gd name="T2" fmla="*/ 6917 w 4256690"/>
              <a:gd name="T3" fmla="*/ 609 h 1450427"/>
              <a:gd name="T4" fmla="*/ 20490 w 4256690"/>
              <a:gd name="T5" fmla="*/ 4957 h 1450427"/>
              <a:gd name="T6" fmla="*/ 21365 w 4256690"/>
              <a:gd name="T7" fmla="*/ 0 h 1450427"/>
              <a:gd name="T8" fmla="*/ 23642 w 4256690"/>
              <a:gd name="T9" fmla="*/ 87 h 1450427"/>
              <a:gd name="T10" fmla="*/ 22153 w 4256690"/>
              <a:gd name="T11" fmla="*/ 8001 h 1450427"/>
              <a:gd name="T12" fmla="*/ 0 w 4256690"/>
              <a:gd name="T13" fmla="*/ 609 h 1450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56690" h="1450427">
                <a:moveTo>
                  <a:pt x="0" y="110358"/>
                </a:moveTo>
                <a:lnTo>
                  <a:pt x="1245476" y="110358"/>
                </a:lnTo>
                <a:lnTo>
                  <a:pt x="3689131" y="898634"/>
                </a:lnTo>
                <a:lnTo>
                  <a:pt x="3846786" y="0"/>
                </a:lnTo>
                <a:lnTo>
                  <a:pt x="4256690" y="15765"/>
                </a:lnTo>
                <a:lnTo>
                  <a:pt x="3988676" y="1450427"/>
                </a:lnTo>
                <a:lnTo>
                  <a:pt x="0" y="110358"/>
                </a:lnTo>
                <a:close/>
              </a:path>
            </a:pathLst>
          </a:custGeom>
          <a:solidFill>
            <a:srgbClr val="DCE5FC"/>
          </a:solidFill>
          <a:ln w="38100" cap="flat" cmpd="dbl" algn="ctr">
            <a:noFill/>
            <a:prstDash val="solid"/>
            <a:round/>
            <a:headEnd type="none" w="med" len="med"/>
            <a:tailEnd type="none" w="med" len="med"/>
          </a:ln>
        </p:spPr>
        <p:txBody>
          <a:bodyPr lIns="0" tIns="0" rIns="0" bIns="0" anchor="ctr" anchorCtr="1"/>
          <a:lstStyle/>
          <a:p>
            <a:pPr>
              <a:defRPr/>
            </a:pPr>
            <a:endParaRPr lang="it-IT">
              <a:cs typeface="Arial" pitchFamily="34" charset="0"/>
            </a:endParaRPr>
          </a:p>
        </p:txBody>
      </p:sp>
      <p:sp>
        <p:nvSpPr>
          <p:cNvPr id="7" name="Freeform 16"/>
          <p:cNvSpPr>
            <a:spLocks noChangeAspect="1"/>
          </p:cNvSpPr>
          <p:nvPr>
            <p:custDataLst>
              <p:tags r:id="rId4"/>
            </p:custDataLst>
          </p:nvPr>
        </p:nvSpPr>
        <p:spPr bwMode="auto">
          <a:xfrm>
            <a:off x="6208835" y="6403976"/>
            <a:ext cx="1072662" cy="396875"/>
          </a:xfrm>
          <a:custGeom>
            <a:avLst/>
            <a:gdLst>
              <a:gd name="T0" fmla="*/ 0 w 4256690"/>
              <a:gd name="T1" fmla="*/ 619 h 1450427"/>
              <a:gd name="T2" fmla="*/ 6917 w 4256690"/>
              <a:gd name="T3" fmla="*/ 619 h 1450427"/>
              <a:gd name="T4" fmla="*/ 20490 w 4256690"/>
              <a:gd name="T5" fmla="*/ 5037 h 1450427"/>
              <a:gd name="T6" fmla="*/ 21365 w 4256690"/>
              <a:gd name="T7" fmla="*/ 0 h 1450427"/>
              <a:gd name="T8" fmla="*/ 23642 w 4256690"/>
              <a:gd name="T9" fmla="*/ 88 h 1450427"/>
              <a:gd name="T10" fmla="*/ 22153 w 4256690"/>
              <a:gd name="T11" fmla="*/ 8131 h 1450427"/>
              <a:gd name="T12" fmla="*/ 0 w 4256690"/>
              <a:gd name="T13" fmla="*/ 619 h 1450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56690" h="1450427">
                <a:moveTo>
                  <a:pt x="0" y="110358"/>
                </a:moveTo>
                <a:lnTo>
                  <a:pt x="1245476" y="110358"/>
                </a:lnTo>
                <a:lnTo>
                  <a:pt x="3689131" y="898634"/>
                </a:lnTo>
                <a:lnTo>
                  <a:pt x="3846786" y="0"/>
                </a:lnTo>
                <a:lnTo>
                  <a:pt x="4256690" y="15765"/>
                </a:lnTo>
                <a:lnTo>
                  <a:pt x="3988676" y="1450427"/>
                </a:lnTo>
                <a:lnTo>
                  <a:pt x="0" y="110358"/>
                </a:lnTo>
                <a:close/>
              </a:path>
            </a:pathLst>
          </a:custGeom>
          <a:solidFill>
            <a:srgbClr val="D1DDFB"/>
          </a:solidFill>
          <a:ln w="38100" cap="flat" cmpd="dbl" algn="ctr">
            <a:noFill/>
            <a:prstDash val="solid"/>
            <a:round/>
            <a:headEnd type="none" w="med" len="med"/>
            <a:tailEnd type="none" w="med" len="med"/>
          </a:ln>
        </p:spPr>
        <p:txBody>
          <a:bodyPr lIns="0" tIns="0" rIns="0" bIns="0" anchor="ctr" anchorCtr="1"/>
          <a:lstStyle/>
          <a:p>
            <a:pPr>
              <a:defRPr/>
            </a:pPr>
            <a:endParaRPr lang="it-IT">
              <a:cs typeface="Arial" pitchFamily="34" charset="0"/>
            </a:endParaRPr>
          </a:p>
        </p:txBody>
      </p:sp>
      <p:sp>
        <p:nvSpPr>
          <p:cNvPr id="8" name="Rectangle 23"/>
          <p:cNvSpPr/>
          <p:nvPr/>
        </p:nvSpPr>
        <p:spPr bwMode="auto">
          <a:xfrm>
            <a:off x="1466" y="6381751"/>
            <a:ext cx="6513634" cy="34925"/>
          </a:xfrm>
          <a:prstGeom prst="rect">
            <a:avLst/>
          </a:prstGeom>
          <a:solidFill>
            <a:schemeClr val="tx2">
              <a:lumMod val="20000"/>
              <a:lumOff val="80000"/>
            </a:schemeClr>
          </a:solidFill>
          <a:ln w="38100" cap="flat" cmpd="dbl" algn="ctr">
            <a:noFill/>
            <a:prstDash val="solid"/>
            <a:round/>
            <a:headEnd type="none" w="med" len="med"/>
            <a:tailEnd type="none" w="med" len="med"/>
          </a:ln>
          <a:effectLst/>
        </p:spPr>
        <p:txBody>
          <a:bodyPr lIns="0" tIns="0" rIns="0" bIns="0" anchor="ctr" anchorCtr="1"/>
          <a:lstStyle/>
          <a:p>
            <a:pPr algn="ctr">
              <a:lnSpc>
                <a:spcPct val="130000"/>
              </a:lnSpc>
              <a:defRPr/>
            </a:pPr>
            <a:endParaRPr lang="en-US">
              <a:latin typeface="Univers 45 Light" pitchFamily="2" charset="0"/>
            </a:endParaRPr>
          </a:p>
        </p:txBody>
      </p:sp>
      <p:sp>
        <p:nvSpPr>
          <p:cNvPr id="9" name="Freeform 24"/>
          <p:cNvSpPr>
            <a:spLocks noChangeAspect="1"/>
          </p:cNvSpPr>
          <p:nvPr>
            <p:custDataLst>
              <p:tags r:id="rId5"/>
            </p:custDataLst>
          </p:nvPr>
        </p:nvSpPr>
        <p:spPr bwMode="auto">
          <a:xfrm>
            <a:off x="6251331" y="6351589"/>
            <a:ext cx="1072662" cy="396875"/>
          </a:xfrm>
          <a:custGeom>
            <a:avLst/>
            <a:gdLst>
              <a:gd name="connsiteX0" fmla="*/ 0 w 4256690"/>
              <a:gd name="connsiteY0" fmla="*/ 110358 h 1450427"/>
              <a:gd name="connsiteX1" fmla="*/ 1245476 w 4256690"/>
              <a:gd name="connsiteY1" fmla="*/ 110358 h 1450427"/>
              <a:gd name="connsiteX2" fmla="*/ 3689131 w 4256690"/>
              <a:gd name="connsiteY2" fmla="*/ 898634 h 1450427"/>
              <a:gd name="connsiteX3" fmla="*/ 3846786 w 4256690"/>
              <a:gd name="connsiteY3" fmla="*/ 0 h 1450427"/>
              <a:gd name="connsiteX4" fmla="*/ 4256690 w 4256690"/>
              <a:gd name="connsiteY4" fmla="*/ 15765 h 1450427"/>
              <a:gd name="connsiteX5" fmla="*/ 3988676 w 4256690"/>
              <a:gd name="connsiteY5" fmla="*/ 1450427 h 1450427"/>
              <a:gd name="connsiteX6" fmla="*/ 0 w 4256690"/>
              <a:gd name="connsiteY6" fmla="*/ 110358 h 145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6690" h="1450427">
                <a:moveTo>
                  <a:pt x="0" y="110358"/>
                </a:moveTo>
                <a:lnTo>
                  <a:pt x="1245476" y="110358"/>
                </a:lnTo>
                <a:lnTo>
                  <a:pt x="3689131" y="898634"/>
                </a:lnTo>
                <a:lnTo>
                  <a:pt x="3846786" y="0"/>
                </a:lnTo>
                <a:lnTo>
                  <a:pt x="4256690" y="15765"/>
                </a:lnTo>
                <a:lnTo>
                  <a:pt x="3988676" y="1450427"/>
                </a:lnTo>
                <a:lnTo>
                  <a:pt x="0" y="110358"/>
                </a:lnTo>
                <a:close/>
              </a:path>
            </a:pathLst>
          </a:custGeom>
          <a:solidFill>
            <a:schemeClr val="tx2">
              <a:lumMod val="20000"/>
              <a:lumOff val="80000"/>
            </a:schemeClr>
          </a:solidFill>
          <a:ln w="38100" cap="flat" cmpd="dbl" algn="ctr">
            <a:noFill/>
            <a:prstDash val="solid"/>
            <a:round/>
            <a:headEnd type="none" w="med" len="med"/>
            <a:tailEnd type="none" w="med" len="med"/>
          </a:ln>
          <a:effectLst/>
        </p:spPr>
        <p:txBody>
          <a:bodyPr lIns="0" tIns="0" rIns="0" bIns="0" anchor="ctr" anchorCtr="1"/>
          <a:lstStyle/>
          <a:p>
            <a:pPr algn="ctr">
              <a:lnSpc>
                <a:spcPct val="130000"/>
              </a:lnSpc>
              <a:defRPr/>
            </a:pPr>
            <a:endParaRPr lang="en-US">
              <a:latin typeface="Univers 45 Light" pitchFamily="2" charset="0"/>
            </a:endParaRPr>
          </a:p>
        </p:txBody>
      </p:sp>
      <p:sp>
        <p:nvSpPr>
          <p:cNvPr id="10" name="Rectangle 25"/>
          <p:cNvSpPr/>
          <p:nvPr/>
        </p:nvSpPr>
        <p:spPr bwMode="auto">
          <a:xfrm>
            <a:off x="7307873" y="6356350"/>
            <a:ext cx="1628042" cy="46038"/>
          </a:xfrm>
          <a:prstGeom prst="homePlate">
            <a:avLst>
              <a:gd name="adj" fmla="val 229862"/>
            </a:avLst>
          </a:prstGeom>
          <a:gradFill flip="none" rotWithShape="1">
            <a:gsLst>
              <a:gs pos="29000">
                <a:schemeClr val="tx2">
                  <a:lumMod val="20000"/>
                  <a:lumOff val="80000"/>
                </a:schemeClr>
              </a:gs>
              <a:gs pos="56000">
                <a:schemeClr val="accent1">
                  <a:lumMod val="40000"/>
                  <a:lumOff val="60000"/>
                </a:schemeClr>
              </a:gs>
              <a:gs pos="92000">
                <a:schemeClr val="bg1"/>
              </a:gs>
            </a:gsLst>
            <a:lin ang="0" scaled="1"/>
            <a:tileRect/>
          </a:gradFill>
          <a:ln w="38100" cap="flat" cmpd="dbl" algn="ctr">
            <a:noFill/>
            <a:prstDash val="solid"/>
            <a:round/>
            <a:headEnd type="none" w="med" len="med"/>
            <a:tailEnd type="none" w="med" len="med"/>
          </a:ln>
          <a:effectLst/>
        </p:spPr>
        <p:txBody>
          <a:bodyPr lIns="0" tIns="0" rIns="0" bIns="0" anchor="ctr" anchorCtr="1"/>
          <a:lstStyle/>
          <a:p>
            <a:pPr algn="ctr">
              <a:lnSpc>
                <a:spcPct val="130000"/>
              </a:lnSpc>
              <a:defRPr/>
            </a:pPr>
            <a:endParaRPr lang="en-US">
              <a:latin typeface="Univers 45 Light" pitchFamily="2" charset="0"/>
            </a:endParaRPr>
          </a:p>
        </p:txBody>
      </p:sp>
      <p:sp>
        <p:nvSpPr>
          <p:cNvPr id="11" name="Rectangle 26"/>
          <p:cNvSpPr/>
          <p:nvPr/>
        </p:nvSpPr>
        <p:spPr bwMode="auto">
          <a:xfrm>
            <a:off x="0" y="1"/>
            <a:ext cx="199292" cy="773113"/>
          </a:xfrm>
          <a:prstGeom prst="rect">
            <a:avLst/>
          </a:prstGeom>
          <a:solidFill>
            <a:schemeClr val="accent1">
              <a:lumMod val="60000"/>
              <a:lumOff val="40000"/>
            </a:schemeClr>
          </a:solidFill>
          <a:ln w="38100" cap="flat" cmpd="dbl" algn="ctr">
            <a:noFill/>
            <a:prstDash val="solid"/>
            <a:round/>
            <a:headEnd type="none" w="med" len="med"/>
            <a:tailEnd type="none" w="med" len="med"/>
          </a:ln>
          <a:effectLst/>
        </p:spPr>
        <p:txBody>
          <a:bodyPr lIns="0" tIns="0" rIns="0" bIns="0" anchor="ctr" anchorCtr="1"/>
          <a:lstStyle/>
          <a:p>
            <a:pPr algn="ctr">
              <a:lnSpc>
                <a:spcPct val="130000"/>
              </a:lnSpc>
              <a:defRPr/>
            </a:pPr>
            <a:endParaRPr lang="en-US">
              <a:latin typeface="Univers 45 Light" pitchFamily="2" charset="0"/>
            </a:endParaRPr>
          </a:p>
        </p:txBody>
      </p:sp>
      <p:sp>
        <p:nvSpPr>
          <p:cNvPr id="2" name="Title 1"/>
          <p:cNvSpPr>
            <a:spLocks noGrp="1"/>
          </p:cNvSpPr>
          <p:nvPr>
            <p:ph type="title"/>
          </p:nvPr>
        </p:nvSpPr>
        <p:spPr>
          <a:xfrm>
            <a:off x="252047" y="1"/>
            <a:ext cx="7112977" cy="982663"/>
          </a:xfrm>
          <a:prstGeom prst="rect">
            <a:avLst/>
          </a:prstGeom>
        </p:spPr>
        <p:txBody>
          <a:bodyPr/>
          <a:lstStyle>
            <a:lvl1pPr>
              <a:defRPr>
                <a:latin typeface="Tahoma" pitchFamily="34" charset="0"/>
                <a:cs typeface="Tahoma" pitchFamily="34" charset="0"/>
              </a:defRPr>
            </a:lvl1pPr>
          </a:lstStyle>
          <a:p>
            <a:r>
              <a:rPr lang="en-US" dirty="0"/>
              <a:t>Click to edit Master title style</a:t>
            </a:r>
          </a:p>
        </p:txBody>
      </p:sp>
      <p:sp>
        <p:nvSpPr>
          <p:cNvPr id="12" name="Rectangle 5"/>
          <p:cNvSpPr>
            <a:spLocks noGrp="1" noChangeArrowheads="1"/>
          </p:cNvSpPr>
          <p:nvPr>
            <p:ph type="sldNum" sz="quarter" idx="10"/>
            <p:custDataLst>
              <p:tags r:id="rId6"/>
            </p:custDataLst>
          </p:nvPr>
        </p:nvSpPr>
        <p:spPr/>
        <p:txBody>
          <a:bodyPr/>
          <a:lstStyle>
            <a:lvl1pPr>
              <a:defRPr/>
            </a:lvl1pPr>
          </a:lstStyle>
          <a:p>
            <a:pPr>
              <a:defRPr/>
            </a:pPr>
            <a:fld id="{77AAD153-2F36-469C-A64C-9E79B89DCA6C}" type="slidenum">
              <a:rPr lang="en-US"/>
              <a:pPr>
                <a:defRPr/>
              </a:pPr>
              <a:t>‹#›</a:t>
            </a:fld>
            <a:endParaRPr lang="en-US"/>
          </a:p>
        </p:txBody>
      </p:sp>
    </p:spTree>
    <p:extLst>
      <p:ext uri="{BB962C8B-B14F-4D97-AF65-F5344CB8AC3E}">
        <p14:creationId xmlns:p14="http://schemas.microsoft.com/office/powerpoint/2010/main" val="1113541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DF355-B414-48EE-95CC-1965BF99FCE6}" type="datetime1">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B922-ED14-4A0C-ADED-E5CF19D529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5DE00D-4297-4931-A52A-0E6884602C0E}" type="datetime1">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8B922-ED14-4A0C-ADED-E5CF19D529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73F6B9-584F-4FA1-BC6B-A833E053F5E7}" type="datetime1">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8B922-ED14-4A0C-ADED-E5CF19D529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C3615A-B019-4770-8870-9EF984DD0DEF}" type="datetime1">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8B922-ED14-4A0C-ADED-E5CF19D529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16771-B2AF-4390-91A3-5E6D9CEB9C01}" type="datetime1">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8B922-ED14-4A0C-ADED-E5CF19D529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38620-D2D0-4BF2-966E-F5766AFBC8AE}" type="datetime1">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922-ED14-4A0C-ADED-E5CF19D529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BB3FD-B24A-4921-84D0-270A4267AE12}" type="datetime1">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8B922-ED14-4A0C-ADED-E5CF19D529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B8D70E-C547-497D-8C5A-3272A9722728}" type="datetime1">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8B922-ED14-4A0C-ADED-E5CF19D529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360C5-77E3-4C39-9388-68D7B405FC5E}" type="datetime1">
              <a:rPr lang="en-US" smtClean="0"/>
              <a:t>4/13/2017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8B922-ED14-4A0C-ADED-E5CF19D529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7.xml"/><Relationship Id="rId7"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oleObject" Target="../embeddings/oleObject2.bin"/><Relationship Id="rId4" Type="http://schemas.openxmlformats.org/officeDocument/2006/relationships/tags" Target="../tags/tag8.xml"/><Relationship Id="rId9"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graphicFrame>
        <p:nvGraphicFramePr>
          <p:cNvPr id="7296" name="AutoShape 128"/>
          <p:cNvGraphicFramePr>
            <a:graphicFrameLocks/>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14537" name="think-cell Slide" r:id="rId10" imgW="0" imgH="0" progId="">
                  <p:embed/>
                </p:oleObj>
              </mc:Choice>
              <mc:Fallback>
                <p:oleObj name="think-cell Slide" r:id="rId10" imgW="0" imgH="0" progId="">
                  <p:embed/>
                  <p:pic>
                    <p:nvPicPr>
                      <p:cNvPr id="0" name="AutoShap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custDataLst>
              <p:tags r:id="rId3"/>
            </p:custDataLst>
          </p:nvPr>
        </p:nvSpPr>
        <p:spPr bwMode="auto">
          <a:xfrm>
            <a:off x="8658958" y="1433513"/>
            <a:ext cx="199292" cy="2754312"/>
          </a:xfrm>
          <a:prstGeom prst="rect">
            <a:avLst/>
          </a:prstGeom>
          <a:solidFill>
            <a:schemeClr val="accent1">
              <a:lumMod val="60000"/>
              <a:lumOff val="40000"/>
            </a:schemeClr>
          </a:solidFill>
          <a:ln w="38100" cap="flat" cmpd="dbl" algn="ctr">
            <a:noFill/>
            <a:prstDash val="solid"/>
            <a:round/>
            <a:headEnd type="none" w="med" len="med"/>
            <a:tailEnd type="none" w="med" len="med"/>
          </a:ln>
          <a:effectLst/>
        </p:spPr>
        <p:txBody>
          <a:bodyPr lIns="0" tIns="0" rIns="0" bIns="0" anchor="ctr" anchorCtr="1"/>
          <a:lstStyle/>
          <a:p>
            <a:pPr algn="ctr">
              <a:lnSpc>
                <a:spcPct val="130000"/>
              </a:lnSpc>
              <a:defRPr/>
            </a:pPr>
            <a:endParaRPr lang="en-US" dirty="0">
              <a:solidFill>
                <a:srgbClr val="0C2D83"/>
              </a:solidFill>
              <a:latin typeface="Univers 45 Light" pitchFamily="2" charset="0"/>
            </a:endParaRPr>
          </a:p>
        </p:txBody>
      </p:sp>
      <p:sp>
        <p:nvSpPr>
          <p:cNvPr id="7301" name="Rectangle 3"/>
          <p:cNvSpPr txBox="1">
            <a:spLocks noChangeArrowheads="1"/>
          </p:cNvSpPr>
          <p:nvPr>
            <p:custDataLst>
              <p:tags r:id="rId4"/>
            </p:custDataLst>
          </p:nvPr>
        </p:nvSpPr>
        <p:spPr bwMode="black">
          <a:xfrm>
            <a:off x="6400580" y="5013176"/>
            <a:ext cx="2275876" cy="982662"/>
          </a:xfrm>
          <a:prstGeom prst="rect">
            <a:avLst/>
          </a:prstGeom>
          <a:noFill/>
          <a:ln w="9525">
            <a:noFill/>
            <a:miter lim="800000"/>
            <a:headEnd/>
            <a:tailEnd/>
          </a:ln>
        </p:spPr>
        <p:txBody>
          <a:bodyPr lIns="0" tIns="0" rIns="0" bIns="0" anchor="ctr"/>
          <a:lstStyle/>
          <a:p>
            <a:pPr algn="r" eaLnBrk="0" hangingPunct="0">
              <a:lnSpc>
                <a:spcPct val="150000"/>
              </a:lnSpc>
            </a:pPr>
            <a:r>
              <a:rPr lang="en-US" sz="1600" b="1" dirty="0">
                <a:solidFill>
                  <a:srgbClr val="263446"/>
                </a:solidFill>
                <a:latin typeface="Trebuchet MS" pitchFamily="34" charset="0"/>
              </a:rPr>
              <a:t>A</a:t>
            </a:r>
            <a:r>
              <a:rPr lang="en-US" altLang="zh-CN" sz="1600" b="1" dirty="0">
                <a:solidFill>
                  <a:srgbClr val="263446"/>
                </a:solidFill>
                <a:latin typeface="Trebuchet MS" pitchFamily="34" charset="0"/>
              </a:rPr>
              <a:t>pril</a:t>
            </a:r>
            <a:r>
              <a:rPr lang="en-US" sz="1600" b="1" dirty="0">
                <a:solidFill>
                  <a:srgbClr val="263446"/>
                </a:solidFill>
                <a:latin typeface="Trebuchet MS" pitchFamily="34" charset="0"/>
              </a:rPr>
              <a:t> 13</a:t>
            </a:r>
            <a:r>
              <a:rPr lang="en-US" sz="1600" b="1" baseline="30000" dirty="0">
                <a:solidFill>
                  <a:srgbClr val="263446"/>
                </a:solidFill>
                <a:latin typeface="Trebuchet MS" pitchFamily="34" charset="0"/>
              </a:rPr>
              <a:t>th </a:t>
            </a:r>
            <a:r>
              <a:rPr lang="en-US" sz="1600" b="1" dirty="0">
                <a:solidFill>
                  <a:srgbClr val="263446"/>
                </a:solidFill>
                <a:latin typeface="Trebuchet MS" pitchFamily="34" charset="0"/>
              </a:rPr>
              <a:t>2017</a:t>
            </a:r>
            <a:endParaRPr lang="en-US" sz="1400" b="1" dirty="0">
              <a:solidFill>
                <a:srgbClr val="263446"/>
              </a:solidFill>
              <a:latin typeface="Trebuchet MS" pitchFamily="34" charset="0"/>
            </a:endParaRPr>
          </a:p>
        </p:txBody>
      </p:sp>
      <p:cxnSp>
        <p:nvCxnSpPr>
          <p:cNvPr id="10" name="Connettore 1 30"/>
          <p:cNvCxnSpPr/>
          <p:nvPr>
            <p:custDataLst>
              <p:tags r:id="rId5"/>
            </p:custDataLst>
          </p:nvPr>
        </p:nvCxnSpPr>
        <p:spPr bwMode="auto">
          <a:xfrm flipV="1">
            <a:off x="6281141" y="5661026"/>
            <a:ext cx="2558059" cy="222"/>
          </a:xfrm>
          <a:prstGeom prst="line">
            <a:avLst/>
          </a:prstGeom>
          <a:solidFill>
            <a:schemeClr val="bg1"/>
          </a:solidFill>
          <a:ln w="19050" cap="flat" cmpd="sng" algn="ctr">
            <a:solidFill>
              <a:schemeClr val="accent1">
                <a:lumMod val="60000"/>
                <a:lumOff val="40000"/>
              </a:schemeClr>
            </a:solidFill>
            <a:prstDash val="solid"/>
            <a:round/>
            <a:headEnd type="none" w="med" len="med"/>
            <a:tailEnd type="none" w="med" len="med"/>
          </a:ln>
          <a:effectLst/>
        </p:spPr>
      </p:cxnSp>
      <p:sp>
        <p:nvSpPr>
          <p:cNvPr id="7304" name="CasellaDiTesto 16"/>
          <p:cNvSpPr txBox="1">
            <a:spLocks noChangeArrowheads="1"/>
          </p:cNvSpPr>
          <p:nvPr/>
        </p:nvSpPr>
        <p:spPr bwMode="auto">
          <a:xfrm>
            <a:off x="-1305658" y="2957513"/>
            <a:ext cx="184731" cy="369332"/>
          </a:xfrm>
          <a:prstGeom prst="rect">
            <a:avLst/>
          </a:prstGeom>
          <a:noFill/>
          <a:ln w="9525">
            <a:noFill/>
            <a:miter lim="800000"/>
            <a:headEnd/>
            <a:tailEnd/>
          </a:ln>
        </p:spPr>
        <p:txBody>
          <a:bodyPr wrap="none">
            <a:spAutoFit/>
          </a:bodyPr>
          <a:lstStyle/>
          <a:p>
            <a:endParaRPr lang="it-IT"/>
          </a:p>
        </p:txBody>
      </p:sp>
      <p:sp>
        <p:nvSpPr>
          <p:cNvPr id="7305" name="Rectangle 3"/>
          <p:cNvSpPr txBox="1">
            <a:spLocks noChangeArrowheads="1"/>
          </p:cNvSpPr>
          <p:nvPr>
            <p:custDataLst>
              <p:tags r:id="rId6"/>
            </p:custDataLst>
          </p:nvPr>
        </p:nvSpPr>
        <p:spPr bwMode="black">
          <a:xfrm>
            <a:off x="2209800" y="1415731"/>
            <a:ext cx="4320480" cy="2673856"/>
          </a:xfrm>
          <a:prstGeom prst="rect">
            <a:avLst/>
          </a:prstGeom>
          <a:noFill/>
          <a:ln w="9525">
            <a:noFill/>
            <a:miter lim="800000"/>
            <a:headEnd/>
            <a:tailEnd/>
          </a:ln>
        </p:spPr>
        <p:txBody>
          <a:bodyPr lIns="0" tIns="0" rIns="0" bIns="0" anchor="ctr"/>
          <a:lstStyle/>
          <a:p>
            <a:pPr algn="ctr"/>
            <a:r>
              <a:rPr lang="zh-CN" altLang="en-US" sz="7200" b="1" dirty="0">
                <a:latin typeface="Times New Roman" panose="02020603050405020304" pitchFamily="18" charset="0"/>
              </a:rPr>
              <a:t>标准工时</a:t>
            </a:r>
            <a:endParaRPr lang="it-IT" sz="7200" i="1" kern="0" dirty="0">
              <a:solidFill>
                <a:schemeClr val="tx2">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240296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304800"/>
            <a:ext cx="7772400" cy="838200"/>
          </a:xfrm>
        </p:spPr>
        <p:txBody>
          <a:bodyPr/>
          <a:lstStyle/>
          <a:p>
            <a:r>
              <a:rPr lang="en-US" altLang="zh-TW" sz="2000">
                <a:latin typeface="Times New Roman" panose="02020603050405020304" pitchFamily="18" charset="0"/>
              </a:rPr>
              <a:t>Chapter 1: The importance and Uses of Motion and Time study</a:t>
            </a:r>
            <a:br>
              <a:rPr lang="en-US" altLang="zh-TW" sz="2200">
                <a:latin typeface="Times New Roman" panose="02020603050405020304" pitchFamily="18" charset="0"/>
              </a:rPr>
            </a:br>
            <a:r>
              <a:rPr lang="zh-TW" altLang="en-US" sz="2200" i="0">
                <a:latin typeface="標楷體" panose="03000509000000000000" pitchFamily="65" charset="-120"/>
                <a:ea typeface="標楷體" panose="03000509000000000000" pitchFamily="65" charset="-120"/>
              </a:rPr>
              <a:t>第</a:t>
            </a:r>
            <a:r>
              <a:rPr lang="en-US" altLang="zh-TW" sz="2200">
                <a:latin typeface="Times New Roman" panose="02020603050405020304" pitchFamily="18" charset="0"/>
                <a:ea typeface="標楷體" panose="03000509000000000000" pitchFamily="65" charset="-120"/>
              </a:rPr>
              <a:t>1-1</a:t>
            </a:r>
            <a:r>
              <a:rPr lang="zh-TW" altLang="en-US" sz="2200" i="0">
                <a:latin typeface="標楷體" panose="03000509000000000000" pitchFamily="65" charset="-120"/>
                <a:ea typeface="標楷體" panose="03000509000000000000" pitchFamily="65" charset="-120"/>
              </a:rPr>
              <a:t>節</a:t>
            </a:r>
            <a:r>
              <a:rPr lang="en-US" altLang="zh-TW" sz="2200" i="0">
                <a:latin typeface="標楷體" panose="03000509000000000000" pitchFamily="65" charset="-120"/>
                <a:ea typeface="標楷體" panose="03000509000000000000" pitchFamily="65" charset="-120"/>
              </a:rPr>
              <a:t>: </a:t>
            </a:r>
            <a:r>
              <a:rPr lang="zh-TW" altLang="en-US" sz="2200" i="0">
                <a:latin typeface="標楷體" panose="03000509000000000000" pitchFamily="65" charset="-120"/>
                <a:ea typeface="標楷體" panose="03000509000000000000" pitchFamily="65" charset="-120"/>
              </a:rPr>
              <a:t>動作及時間研究之重要性及使用範疇之二</a:t>
            </a:r>
          </a:p>
        </p:txBody>
      </p:sp>
      <p:sp>
        <p:nvSpPr>
          <p:cNvPr id="9219" name="Rectangle 3"/>
          <p:cNvSpPr>
            <a:spLocks noGrp="1" noChangeArrowheads="1"/>
          </p:cNvSpPr>
          <p:nvPr>
            <p:ph type="body" idx="1"/>
          </p:nvPr>
        </p:nvSpPr>
        <p:spPr/>
        <p:txBody>
          <a:bodyPr>
            <a:normAutofit lnSpcReduction="10000"/>
          </a:bodyPr>
          <a:lstStyle/>
          <a:p>
            <a:r>
              <a:rPr lang="en-US" altLang="zh-TW" sz="2000">
                <a:latin typeface="Times New Roman" panose="02020603050405020304" pitchFamily="18" charset="0"/>
              </a:rPr>
              <a:t>2.Evaluate/ </a:t>
            </a:r>
            <a:r>
              <a:rPr lang="zh-TW" altLang="en-US" sz="2000" i="0">
                <a:latin typeface="Times New Roman" panose="02020603050405020304" pitchFamily="18" charset="0"/>
                <a:ea typeface="標楷體" panose="03000509000000000000" pitchFamily="65" charset="-120"/>
              </a:rPr>
              <a:t>估算</a:t>
            </a:r>
            <a:endParaRPr lang="zh-TW" altLang="en-US" sz="1800">
              <a:latin typeface="Times New Roman" panose="02020603050405020304" pitchFamily="18" charset="0"/>
            </a:endParaRPr>
          </a:p>
          <a:p>
            <a:pPr lvl="1"/>
            <a:r>
              <a:rPr lang="en-US" altLang="zh-TW" sz="1800">
                <a:latin typeface="Times New Roman" panose="02020603050405020304" pitchFamily="18" charset="0"/>
              </a:rPr>
              <a:t>-1. cost reductions and choose the best method</a:t>
            </a:r>
          </a:p>
          <a:p>
            <a:pPr lvl="1">
              <a:buFont typeface="Wingdings" panose="05000000000000000000" pitchFamily="2" charset="2"/>
              <a:buNone/>
            </a:pPr>
            <a:r>
              <a:rPr lang="en-US" altLang="zh-TW" sz="1800">
                <a:latin typeface="Times New Roman" panose="02020603050405020304" pitchFamily="18" charset="0"/>
              </a:rPr>
              <a:t>          </a:t>
            </a:r>
            <a:r>
              <a:rPr lang="zh-TW" altLang="en-US" sz="1800" i="0">
                <a:latin typeface="Times New Roman" panose="02020603050405020304" pitchFamily="18" charset="0"/>
                <a:ea typeface="標楷體" panose="03000509000000000000" pitchFamily="65" charset="-120"/>
              </a:rPr>
              <a:t>成本降低及較佳方法之選擇</a:t>
            </a:r>
            <a:endParaRPr lang="zh-TW" altLang="en-US" sz="1800">
              <a:latin typeface="Times New Roman" panose="02020603050405020304" pitchFamily="18" charset="0"/>
            </a:endParaRPr>
          </a:p>
          <a:p>
            <a:pPr lvl="1"/>
            <a:r>
              <a:rPr lang="en-US" altLang="zh-TW" sz="1800">
                <a:latin typeface="Times New Roman" panose="02020603050405020304" pitchFamily="18" charset="0"/>
              </a:rPr>
              <a:t>-2. new equipment purchases and justify their expense</a:t>
            </a:r>
          </a:p>
          <a:p>
            <a:pPr lvl="1">
              <a:buFont typeface="Wingdings" panose="05000000000000000000" pitchFamily="2" charset="2"/>
              <a:buNone/>
            </a:pPr>
            <a:r>
              <a:rPr lang="en-US" altLang="zh-TW" sz="1800">
                <a:latin typeface="Times New Roman" panose="02020603050405020304" pitchFamily="18" charset="0"/>
              </a:rPr>
              <a:t>          </a:t>
            </a:r>
            <a:r>
              <a:rPr lang="zh-TW" altLang="en-US" sz="1800" i="0">
                <a:latin typeface="Times New Roman" panose="02020603050405020304" pitchFamily="18" charset="0"/>
                <a:ea typeface="標楷體" panose="03000509000000000000" pitchFamily="65" charset="-120"/>
              </a:rPr>
              <a:t>採購新設備及其費用之評斷</a:t>
            </a:r>
            <a:endParaRPr lang="zh-TW" altLang="en-US" sz="1800">
              <a:latin typeface="Times New Roman" panose="02020603050405020304" pitchFamily="18" charset="0"/>
              <a:ea typeface="標楷體" panose="03000509000000000000" pitchFamily="65" charset="-120"/>
            </a:endParaRPr>
          </a:p>
          <a:p>
            <a:r>
              <a:rPr lang="en-US" altLang="zh-TW" sz="2000">
                <a:latin typeface="Times New Roman" panose="02020603050405020304" pitchFamily="18" charset="0"/>
              </a:rPr>
              <a:t>3.Schedule/ </a:t>
            </a:r>
            <a:r>
              <a:rPr lang="zh-TW" altLang="en-US" sz="2000" i="0">
                <a:latin typeface="Times New Roman" panose="02020603050405020304" pitchFamily="18" charset="0"/>
                <a:ea typeface="標楷體" panose="03000509000000000000" pitchFamily="65" charset="-120"/>
              </a:rPr>
              <a:t>生產排程</a:t>
            </a:r>
            <a:endParaRPr lang="zh-TW" altLang="en-US" sz="1800">
              <a:latin typeface="Times New Roman" panose="02020603050405020304" pitchFamily="18" charset="0"/>
            </a:endParaRPr>
          </a:p>
          <a:p>
            <a:pPr lvl="1"/>
            <a:r>
              <a:rPr lang="en-US" altLang="zh-TW" sz="1800">
                <a:latin typeface="Times New Roman" panose="02020603050405020304" pitchFamily="18" charset="0"/>
              </a:rPr>
              <a:t>machines, operations, and people to get work on time</a:t>
            </a:r>
          </a:p>
          <a:p>
            <a:pPr lvl="1">
              <a:buFont typeface="Wingdings" panose="05000000000000000000" pitchFamily="2" charset="2"/>
              <a:buNone/>
            </a:pPr>
            <a:r>
              <a:rPr lang="en-US" altLang="zh-TW" sz="1800">
                <a:latin typeface="Times New Roman" panose="02020603050405020304" pitchFamily="18" charset="0"/>
              </a:rPr>
              <a:t>     </a:t>
            </a:r>
            <a:r>
              <a:rPr lang="zh-TW" altLang="en-US" sz="1800" i="0">
                <a:latin typeface="標楷體" panose="03000509000000000000" pitchFamily="65" charset="-120"/>
                <a:ea typeface="標楷體" panose="03000509000000000000" pitchFamily="65" charset="-120"/>
              </a:rPr>
              <a:t>使機器</a:t>
            </a:r>
            <a:r>
              <a:rPr lang="en-US" altLang="zh-TW" sz="1800" i="0">
                <a:latin typeface="標楷體" panose="03000509000000000000" pitchFamily="65" charset="-120"/>
                <a:ea typeface="標楷體" panose="03000509000000000000" pitchFamily="65" charset="-120"/>
              </a:rPr>
              <a:t>,</a:t>
            </a:r>
            <a:r>
              <a:rPr lang="zh-TW" altLang="en-US" sz="1800" i="0">
                <a:latin typeface="標楷體" panose="03000509000000000000" pitchFamily="65" charset="-120"/>
                <a:ea typeface="標楷體" panose="03000509000000000000" pitchFamily="65" charset="-120"/>
              </a:rPr>
              <a:t>生產及操作人員能準時作業</a:t>
            </a:r>
            <a:endParaRPr lang="zh-TW" altLang="en-US" sz="1800">
              <a:latin typeface="Times New Roman" panose="02020603050405020304" pitchFamily="18" charset="0"/>
            </a:endParaRPr>
          </a:p>
          <a:p>
            <a:r>
              <a:rPr lang="en-US" altLang="zh-TW" sz="2000">
                <a:latin typeface="Times New Roman" panose="02020603050405020304" pitchFamily="18" charset="0"/>
              </a:rPr>
              <a:t>4.Pay incentive wages/ </a:t>
            </a:r>
            <a:r>
              <a:rPr lang="zh-TW" altLang="en-US" sz="2000" i="0">
                <a:latin typeface="Times New Roman" panose="02020603050405020304" pitchFamily="18" charset="0"/>
                <a:ea typeface="標楷體" panose="03000509000000000000" pitchFamily="65" charset="-120"/>
              </a:rPr>
              <a:t>獎工薪資</a:t>
            </a:r>
            <a:endParaRPr lang="zh-TW" altLang="en-US" sz="1800" i="0">
              <a:latin typeface="Times New Roman" panose="02020603050405020304" pitchFamily="18" charset="0"/>
              <a:ea typeface="標楷體" panose="03000509000000000000" pitchFamily="65" charset="-120"/>
            </a:endParaRPr>
          </a:p>
          <a:p>
            <a:pPr lvl="1"/>
            <a:r>
              <a:rPr lang="zh-TW" altLang="en-US" sz="1800">
                <a:latin typeface="Times New Roman" panose="02020603050405020304" pitchFamily="18" charset="0"/>
              </a:rPr>
              <a:t> </a:t>
            </a:r>
            <a:r>
              <a:rPr lang="en-US" altLang="zh-TW" sz="1800">
                <a:latin typeface="Times New Roman" panose="02020603050405020304" pitchFamily="18" charset="0"/>
              </a:rPr>
              <a:t>for improved and outstanding performance</a:t>
            </a:r>
          </a:p>
          <a:p>
            <a:pPr lvl="1">
              <a:buFont typeface="Wingdings" panose="05000000000000000000" pitchFamily="2" charset="2"/>
              <a:buNone/>
            </a:pPr>
            <a:r>
              <a:rPr lang="en-US" altLang="zh-TW" sz="1800">
                <a:latin typeface="Times New Roman" panose="02020603050405020304" pitchFamily="18" charset="0"/>
              </a:rPr>
              <a:t>     </a:t>
            </a:r>
            <a:r>
              <a:rPr lang="zh-TW" altLang="en-US" sz="1800" i="0">
                <a:latin typeface="Times New Roman" panose="02020603050405020304" pitchFamily="18" charset="0"/>
                <a:ea typeface="標楷體" panose="03000509000000000000" pitchFamily="65" charset="-120"/>
              </a:rPr>
              <a:t>對於以改善及優異之員工績效</a:t>
            </a:r>
          </a:p>
          <a:p>
            <a:r>
              <a:rPr lang="en-US" altLang="zh-TW" sz="2000">
                <a:latin typeface="Times New Roman" panose="02020603050405020304" pitchFamily="18" charset="0"/>
              </a:rPr>
              <a:t>5.Develop</a:t>
            </a:r>
            <a:endParaRPr lang="en-US" altLang="zh-TW" sz="1800">
              <a:latin typeface="Times New Roman" panose="02020603050405020304" pitchFamily="18" charset="0"/>
            </a:endParaRPr>
          </a:p>
          <a:p>
            <a:pPr lvl="1"/>
            <a:r>
              <a:rPr lang="en-US" altLang="zh-TW" sz="1800">
                <a:latin typeface="Times New Roman" panose="02020603050405020304" pitchFamily="18" charset="0"/>
              </a:rPr>
              <a:t>operation manpower budgets to measure management performance</a:t>
            </a:r>
          </a:p>
          <a:p>
            <a:pPr lvl="1">
              <a:buFont typeface="Wingdings" panose="05000000000000000000" pitchFamily="2" charset="2"/>
              <a:buNone/>
            </a:pPr>
            <a:r>
              <a:rPr lang="en-US" altLang="zh-TW" sz="1800">
                <a:latin typeface="Times New Roman" panose="02020603050405020304" pitchFamily="18" charset="0"/>
              </a:rPr>
              <a:t>     </a:t>
            </a:r>
            <a:r>
              <a:rPr lang="zh-TW" altLang="en-US" sz="1800" i="0">
                <a:latin typeface="Times New Roman" panose="02020603050405020304" pitchFamily="18" charset="0"/>
                <a:ea typeface="標楷體" panose="03000509000000000000" pitchFamily="65" charset="-120"/>
              </a:rPr>
              <a:t>估算預算以衡量管理績效</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10</a:t>
            </a:fld>
            <a:endParaRPr lang="en-US"/>
          </a:p>
        </p:txBody>
      </p:sp>
    </p:spTree>
    <p:extLst>
      <p:ext uri="{BB962C8B-B14F-4D97-AF65-F5344CB8AC3E}">
        <p14:creationId xmlns:p14="http://schemas.microsoft.com/office/powerpoint/2010/main" val="312912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5400" y="304800"/>
            <a:ext cx="6019800" cy="762000"/>
          </a:xfrm>
          <a:noFill/>
        </p:spPr>
        <p:txBody>
          <a:bodyPr/>
          <a:lstStyle/>
          <a:p>
            <a:r>
              <a:rPr lang="en-US" altLang="zh-TW" sz="2200">
                <a:latin typeface="Times New Roman" panose="02020603050405020304" pitchFamily="18" charset="0"/>
              </a:rPr>
              <a:t>Section 2: Where to use Motion studies</a:t>
            </a:r>
            <a:br>
              <a:rPr lang="en-US" altLang="zh-TW" sz="2200">
                <a:latin typeface="Times New Roman" panose="02020603050405020304" pitchFamily="18" charset="0"/>
              </a:rPr>
            </a:br>
            <a:r>
              <a:rPr lang="zh-TW" altLang="en-US" sz="2200" i="0">
                <a:latin typeface="標楷體" panose="03000509000000000000" pitchFamily="65" charset="-120"/>
                <a:ea typeface="標楷體" panose="03000509000000000000" pitchFamily="65" charset="-120"/>
              </a:rPr>
              <a:t>第</a:t>
            </a:r>
            <a:r>
              <a:rPr lang="en-US" altLang="zh-TW" sz="2200">
                <a:latin typeface="Times New Roman" panose="02020603050405020304" pitchFamily="18" charset="0"/>
                <a:ea typeface="標楷體" panose="03000509000000000000" pitchFamily="65" charset="-120"/>
              </a:rPr>
              <a:t>0-2</a:t>
            </a:r>
            <a:r>
              <a:rPr lang="zh-TW" altLang="en-US" sz="2200" i="0">
                <a:latin typeface="標楷體" panose="03000509000000000000" pitchFamily="65" charset="-120"/>
                <a:ea typeface="標楷體" panose="03000509000000000000" pitchFamily="65" charset="-120"/>
              </a:rPr>
              <a:t>節</a:t>
            </a:r>
            <a:r>
              <a:rPr lang="en-US" altLang="zh-TW" sz="2200" i="0">
                <a:latin typeface="標楷體" panose="03000509000000000000" pitchFamily="65" charset="-120"/>
                <a:ea typeface="標楷體" panose="03000509000000000000" pitchFamily="65" charset="-120"/>
              </a:rPr>
              <a:t>: </a:t>
            </a:r>
            <a:r>
              <a:rPr lang="zh-TW" altLang="en-US" sz="2200" i="0">
                <a:latin typeface="標楷體" panose="03000509000000000000" pitchFamily="65" charset="-120"/>
                <a:ea typeface="標楷體" panose="03000509000000000000" pitchFamily="65" charset="-120"/>
              </a:rPr>
              <a:t>動作研究使用之範疇</a:t>
            </a:r>
          </a:p>
        </p:txBody>
      </p:sp>
      <p:sp>
        <p:nvSpPr>
          <p:cNvPr id="6147" name="Rectangle 3"/>
          <p:cNvSpPr>
            <a:spLocks noGrp="1" noChangeArrowheads="1"/>
          </p:cNvSpPr>
          <p:nvPr>
            <p:ph type="body" idx="1"/>
          </p:nvPr>
        </p:nvSpPr>
        <p:spPr>
          <a:noFill/>
        </p:spPr>
        <p:txBody>
          <a:bodyPr>
            <a:normAutofit lnSpcReduction="10000"/>
          </a:bodyPr>
          <a:lstStyle/>
          <a:p>
            <a:r>
              <a:rPr lang="en-US" altLang="zh-TW" sz="2000">
                <a:latin typeface="Times New Roman" panose="02020603050405020304" pitchFamily="18" charset="0"/>
              </a:rPr>
              <a:t>Develop/ </a:t>
            </a:r>
            <a:r>
              <a:rPr lang="zh-TW" altLang="en-US" sz="2000" i="0">
                <a:latin typeface="Times New Roman" panose="02020603050405020304" pitchFamily="18" charset="0"/>
                <a:ea typeface="標楷體" panose="03000509000000000000" pitchFamily="65" charset="-120"/>
              </a:rPr>
              <a:t>製程發展</a:t>
            </a:r>
            <a:endParaRPr lang="zh-TW" altLang="en-US" sz="2000">
              <a:latin typeface="Times New Roman" panose="02020603050405020304" pitchFamily="18" charset="0"/>
              <a:ea typeface="標楷體" panose="03000509000000000000" pitchFamily="65" charset="-120"/>
            </a:endParaRPr>
          </a:p>
          <a:p>
            <a:pPr lvl="1"/>
            <a:r>
              <a:rPr lang="en-US" altLang="zh-TW" sz="2000">
                <a:latin typeface="Times New Roman" panose="02020603050405020304" pitchFamily="18" charset="0"/>
              </a:rPr>
              <a:t>-1. the best work method</a:t>
            </a:r>
          </a:p>
          <a:p>
            <a:pPr lvl="1">
              <a:buFont typeface="Wingdings" panose="05000000000000000000" pitchFamily="2" charset="2"/>
              <a:buNone/>
            </a:pPr>
            <a:r>
              <a:rPr lang="en-US" altLang="zh-TW" sz="2000">
                <a:latin typeface="Times New Roman" panose="02020603050405020304" pitchFamily="18" charset="0"/>
              </a:rPr>
              <a:t>          </a:t>
            </a:r>
            <a:r>
              <a:rPr lang="zh-TW" altLang="en-US" sz="2000" i="0">
                <a:latin typeface="Times New Roman" panose="02020603050405020304" pitchFamily="18" charset="0"/>
                <a:ea typeface="標楷體" panose="03000509000000000000" pitchFamily="65" charset="-120"/>
              </a:rPr>
              <a:t>較佳之工作方法</a:t>
            </a:r>
          </a:p>
          <a:p>
            <a:pPr lvl="1"/>
            <a:r>
              <a:rPr lang="en-US" altLang="zh-TW" sz="2000">
                <a:latin typeface="Times New Roman" panose="02020603050405020304" pitchFamily="18" charset="0"/>
              </a:rPr>
              <a:t>-2. motion consciousness on the part of all employees</a:t>
            </a:r>
          </a:p>
          <a:p>
            <a:pPr lvl="1">
              <a:buFont typeface="Wingdings" panose="05000000000000000000" pitchFamily="2" charset="2"/>
              <a:buNone/>
            </a:pPr>
            <a:r>
              <a:rPr lang="en-US" altLang="zh-TW" sz="2000">
                <a:latin typeface="Times New Roman" panose="02020603050405020304" pitchFamily="18" charset="0"/>
              </a:rPr>
              <a:t>          </a:t>
            </a:r>
            <a:r>
              <a:rPr lang="zh-TW" altLang="en-US" sz="2000" i="0">
                <a:latin typeface="Times New Roman" panose="02020603050405020304" pitchFamily="18" charset="0"/>
                <a:ea typeface="標楷體" panose="03000509000000000000" pitchFamily="65" charset="-120"/>
              </a:rPr>
              <a:t>建立全員之動作經濟意識</a:t>
            </a:r>
          </a:p>
          <a:p>
            <a:pPr lvl="1"/>
            <a:r>
              <a:rPr lang="en-US" altLang="zh-TW" sz="2000">
                <a:latin typeface="Times New Roman" panose="02020603050405020304" pitchFamily="18" charset="0"/>
              </a:rPr>
              <a:t>-3. economical and efficient tools, fixtures, and  production aids</a:t>
            </a:r>
          </a:p>
          <a:p>
            <a:pPr lvl="1">
              <a:buFont typeface="Wingdings" panose="05000000000000000000" pitchFamily="2" charset="2"/>
              <a:buNone/>
            </a:pPr>
            <a:r>
              <a:rPr lang="en-US" altLang="zh-TW" sz="2000">
                <a:latin typeface="Times New Roman" panose="02020603050405020304" pitchFamily="18" charset="0"/>
              </a:rPr>
              <a:t>          </a:t>
            </a:r>
            <a:r>
              <a:rPr lang="zh-TW" altLang="en-US" sz="2000" i="0">
                <a:latin typeface="標楷體" panose="03000509000000000000" pitchFamily="65" charset="-120"/>
                <a:ea typeface="標楷體" panose="03000509000000000000" pitchFamily="65" charset="-120"/>
              </a:rPr>
              <a:t>設計經濟有效之工具</a:t>
            </a:r>
            <a:r>
              <a:rPr lang="en-US" altLang="zh-TW" sz="2000" i="0">
                <a:latin typeface="標楷體" panose="03000509000000000000" pitchFamily="65" charset="-120"/>
                <a:ea typeface="標楷體" panose="03000509000000000000" pitchFamily="65" charset="-120"/>
              </a:rPr>
              <a:t>,</a:t>
            </a:r>
            <a:r>
              <a:rPr lang="zh-TW" altLang="en-US" sz="2000" i="0">
                <a:latin typeface="標楷體" panose="03000509000000000000" pitchFamily="65" charset="-120"/>
                <a:ea typeface="標楷體" panose="03000509000000000000" pitchFamily="65" charset="-120"/>
              </a:rPr>
              <a:t>治具</a:t>
            </a:r>
            <a:r>
              <a:rPr lang="en-US" altLang="zh-TW" sz="2000" i="0">
                <a:latin typeface="標楷體" panose="03000509000000000000" pitchFamily="65" charset="-120"/>
                <a:ea typeface="標楷體" panose="03000509000000000000" pitchFamily="65" charset="-120"/>
              </a:rPr>
              <a:t>,</a:t>
            </a:r>
            <a:r>
              <a:rPr lang="zh-TW" altLang="en-US" sz="2000" i="0">
                <a:latin typeface="標楷體" panose="03000509000000000000" pitchFamily="65" charset="-120"/>
                <a:ea typeface="標楷體" panose="03000509000000000000" pitchFamily="65" charset="-120"/>
              </a:rPr>
              <a:t>及生產之輔助</a:t>
            </a:r>
          </a:p>
          <a:p>
            <a:r>
              <a:rPr lang="en-US" altLang="zh-TW" sz="2000">
                <a:latin typeface="Times New Roman" panose="02020603050405020304" pitchFamily="18" charset="0"/>
              </a:rPr>
              <a:t>Assist in the selection of new machine and equipment</a:t>
            </a:r>
          </a:p>
          <a:p>
            <a:pPr>
              <a:buFont typeface="Monotype Sorts" pitchFamily="2" charset="2"/>
              <a:buNone/>
            </a:pPr>
            <a:r>
              <a:rPr lang="en-US" altLang="zh-TW" sz="2000">
                <a:latin typeface="Times New Roman" panose="02020603050405020304" pitchFamily="18" charset="0"/>
              </a:rPr>
              <a:t>     </a:t>
            </a:r>
            <a:r>
              <a:rPr lang="zh-TW" altLang="en-US" sz="2000" i="0">
                <a:latin typeface="Times New Roman" panose="02020603050405020304" pitchFamily="18" charset="0"/>
                <a:ea typeface="標楷體" panose="03000509000000000000" pitchFamily="65" charset="-120"/>
              </a:rPr>
              <a:t>選擇新機器及設備之輔助</a:t>
            </a:r>
          </a:p>
          <a:p>
            <a:r>
              <a:rPr lang="en-US" altLang="zh-TW" sz="2000">
                <a:latin typeface="Times New Roman" panose="02020603050405020304" pitchFamily="18" charset="0"/>
              </a:rPr>
              <a:t>Train new employees in the preferred method</a:t>
            </a:r>
          </a:p>
          <a:p>
            <a:pPr>
              <a:buFont typeface="Monotype Sorts" pitchFamily="2" charset="2"/>
              <a:buNone/>
            </a:pPr>
            <a:r>
              <a:rPr lang="en-US" altLang="zh-TW" sz="2000">
                <a:latin typeface="Times New Roman" panose="02020603050405020304" pitchFamily="18" charset="0"/>
              </a:rPr>
              <a:t>     </a:t>
            </a:r>
            <a:r>
              <a:rPr lang="zh-TW" altLang="en-US" sz="2000" i="0">
                <a:latin typeface="Times New Roman" panose="02020603050405020304" pitchFamily="18" charset="0"/>
                <a:ea typeface="標楷體" panose="03000509000000000000" pitchFamily="65" charset="-120"/>
              </a:rPr>
              <a:t>以適當之方法訓練新進員工</a:t>
            </a:r>
            <a:endParaRPr lang="zh-TW" altLang="en-US" sz="2000">
              <a:latin typeface="Times New Roman" panose="02020603050405020304" pitchFamily="18" charset="0"/>
            </a:endParaRPr>
          </a:p>
          <a:p>
            <a:r>
              <a:rPr lang="en-US" altLang="zh-TW" sz="2000">
                <a:latin typeface="Times New Roman" panose="02020603050405020304" pitchFamily="18" charset="0"/>
              </a:rPr>
              <a:t>Reduce effort and cost</a:t>
            </a:r>
          </a:p>
          <a:p>
            <a:pPr>
              <a:buFont typeface="Monotype Sorts" pitchFamily="2" charset="2"/>
              <a:buNone/>
            </a:pPr>
            <a:r>
              <a:rPr lang="en-US" altLang="zh-TW" sz="2000">
                <a:latin typeface="Times New Roman" panose="02020603050405020304" pitchFamily="18" charset="0"/>
              </a:rPr>
              <a:t>      </a:t>
            </a:r>
            <a:r>
              <a:rPr lang="zh-TW" altLang="en-US" sz="2000" i="0">
                <a:latin typeface="Times New Roman" panose="02020603050405020304" pitchFamily="18" charset="0"/>
                <a:ea typeface="標楷體" panose="03000509000000000000" pitchFamily="65" charset="-120"/>
              </a:rPr>
              <a:t>降低工作負荷及成本</a:t>
            </a:r>
            <a:endParaRPr lang="zh-TW" altLang="en-US" sz="2000">
              <a:latin typeface="Times New Roman" panose="02020603050405020304" pitchFamily="18" charset="0"/>
            </a:endParaRPr>
          </a:p>
          <a:p>
            <a:pPr>
              <a:buFont typeface="Monotype Sorts" pitchFamily="2" charset="2"/>
              <a:buNone/>
            </a:pPr>
            <a:endParaRPr lang="zh-TW" altLang="en-US" sz="2400">
              <a:latin typeface="Times New Roman" panose="02020603050405020304" pitchFamily="18"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11</a:t>
            </a:fld>
            <a:endParaRPr lang="en-US"/>
          </a:p>
        </p:txBody>
      </p:sp>
    </p:spTree>
    <p:extLst>
      <p:ext uri="{BB962C8B-B14F-4D97-AF65-F5344CB8AC3E}">
        <p14:creationId xmlns:p14="http://schemas.microsoft.com/office/powerpoint/2010/main" val="10960013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p:nvPr/>
        </p:nvSpPr>
        <p:spPr>
          <a:xfrm>
            <a:off x="304800" y="2070646"/>
            <a:ext cx="6939950"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52400"/>
            <a:ext cx="7112977" cy="982663"/>
          </a:xfrm>
        </p:spPr>
        <p:txBody>
          <a:bodyPr/>
          <a:lstStyle/>
          <a:p>
            <a:r>
              <a:rPr lang="zh-CN" altLang="en-US" dirty="0"/>
              <a:t>目录</a:t>
            </a:r>
            <a:endParaRPr lang="en-US" dirty="0"/>
          </a:p>
        </p:txBody>
      </p:sp>
      <p:sp>
        <p:nvSpPr>
          <p:cNvPr id="4" name="CasellaDiTesto 1"/>
          <p:cNvSpPr txBox="1"/>
          <p:nvPr/>
        </p:nvSpPr>
        <p:spPr>
          <a:xfrm>
            <a:off x="457200" y="990600"/>
            <a:ext cx="6635150" cy="3693319"/>
          </a:xfrm>
          <a:prstGeom prst="rect">
            <a:avLst/>
          </a:prstGeom>
          <a:noFill/>
        </p:spPr>
        <p:txBody>
          <a:bodyPr wrap="none" rtlCol="0">
            <a:spAutoFit/>
          </a:bodyPr>
          <a:lstStyle/>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工业工程简介</a:t>
            </a:r>
            <a:endParaRPr lang="en-US" altLang="zh-CN" sz="2400" dirty="0">
              <a:solidFill>
                <a:schemeClr val="tx2"/>
              </a:solidFill>
              <a:latin typeface="+mj-lt"/>
              <a:ea typeface="Verdana" panose="020B0604030504040204" pitchFamily="34" charset="0"/>
              <a:cs typeface="Verdana" panose="020B0604030504040204" pitchFamily="34" charset="0"/>
            </a:endParaRPr>
          </a:p>
          <a:p>
            <a:r>
              <a:rPr lang="en-US" sz="2800" dirty="0">
                <a:latin typeface="+mj-lt"/>
              </a:rPr>
              <a:t>-</a:t>
            </a:r>
            <a:r>
              <a:rPr lang="zh-CN" altLang="en-US" sz="2400" dirty="0">
                <a:solidFill>
                  <a:schemeClr val="tx2"/>
                </a:solidFill>
                <a:cs typeface="Verdana" panose="020B0604030504040204" pitchFamily="34" charset="0"/>
              </a:rPr>
              <a:t>动</a:t>
            </a:r>
            <a:r>
              <a:rPr lang="zh-TW" altLang="en-US" sz="2400" dirty="0">
                <a:solidFill>
                  <a:schemeClr val="tx2"/>
                </a:solidFill>
                <a:ea typeface="Verdana" panose="020B0604030504040204" pitchFamily="34" charset="0"/>
                <a:cs typeface="Verdana" panose="020B0604030504040204" pitchFamily="34" charset="0"/>
              </a:rPr>
              <a:t>作及</a:t>
            </a:r>
            <a:r>
              <a:rPr lang="zh-CN" altLang="en-US" sz="2400" dirty="0">
                <a:solidFill>
                  <a:schemeClr val="tx2"/>
                </a:solidFill>
                <a:ea typeface="Verdana" panose="020B0604030504040204" pitchFamily="34" charset="0"/>
                <a:cs typeface="Verdana" panose="020B0604030504040204" pitchFamily="34" charset="0"/>
              </a:rPr>
              <a:t>时间研究简介</a:t>
            </a:r>
            <a:endParaRPr lang="en-US" altLang="zh-CN" sz="2400" dirty="0">
              <a:solidFill>
                <a:schemeClr val="tx2"/>
              </a:solidFill>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标准工时定义</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时间评比</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宽放时间</a:t>
            </a:r>
            <a:endParaRPr lang="en-US" sz="2400" dirty="0">
              <a:solidFill>
                <a:schemeClr val="tx2"/>
              </a:solidFill>
              <a:latin typeface="+mj-lt"/>
              <a:ea typeface="Verdana" panose="020B0604030504040204" pitchFamily="34" charset="0"/>
              <a:cs typeface="Verdana" panose="020B0604030504040204" pitchFamily="34" charset="0"/>
            </a:endParaRPr>
          </a:p>
          <a:p>
            <a:r>
              <a:rPr lang="en-US"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标准工时的量测</a:t>
            </a:r>
            <a:r>
              <a:rPr lang="en-US" altLang="zh-CN"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秒表法</a:t>
            </a:r>
            <a:endParaRPr lang="en-US" sz="28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标准工时的量测</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秒表法</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预定时间标准法</a:t>
            </a:r>
            <a:endParaRPr lang="en-US" sz="2800" dirty="0">
              <a:solidFill>
                <a:schemeClr val="tx2"/>
              </a:solidFill>
              <a:latin typeface="+mj-lt"/>
              <a:ea typeface="Verdana" panose="020B0604030504040204" pitchFamily="34" charset="0"/>
              <a:cs typeface="Verdana" panose="020B0604030504040204" pitchFamily="34" charset="0"/>
            </a:endParaRPr>
          </a:p>
          <a:p>
            <a:endParaRPr lang="it-IT" dirty="0">
              <a:solidFill>
                <a:schemeClr val="tx2"/>
              </a:solidFill>
              <a:latin typeface="Candara" panose="020E050203030302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0"/>
          </p:nvPr>
        </p:nvSpPr>
        <p:spPr/>
        <p:txBody>
          <a:bodyPr/>
          <a:lstStyle/>
          <a:p>
            <a:pPr>
              <a:defRPr/>
            </a:pPr>
            <a:fld id="{77AAD153-2F36-469C-A64C-9E79B89DCA6C}" type="slidenum">
              <a:rPr lang="en-US" smtClean="0"/>
              <a:pPr>
                <a:defRPr/>
              </a:pPr>
              <a:t>12</a:t>
            </a:fld>
            <a:endParaRPr lang="en-US"/>
          </a:p>
        </p:txBody>
      </p:sp>
    </p:spTree>
    <p:extLst>
      <p:ext uri="{BB962C8B-B14F-4D97-AF65-F5344CB8AC3E}">
        <p14:creationId xmlns:p14="http://schemas.microsoft.com/office/powerpoint/2010/main" val="83036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81000"/>
            <a:ext cx="7467600" cy="762000"/>
          </a:xfrm>
        </p:spPr>
        <p:txBody>
          <a:bodyPr/>
          <a:lstStyle/>
          <a:p>
            <a:r>
              <a:rPr lang="en-US" altLang="zh-TW" sz="2000" dirty="0">
                <a:latin typeface="Times New Roman" panose="02020603050405020304" pitchFamily="18" charset="0"/>
              </a:rPr>
              <a:t>The importance and Uses of Motion and Time study</a:t>
            </a:r>
            <a:br>
              <a:rPr lang="en-US" altLang="zh-TW" sz="2000" dirty="0">
                <a:latin typeface="Times New Roman" panose="02020603050405020304" pitchFamily="18" charset="0"/>
              </a:rPr>
            </a:br>
            <a:r>
              <a:rPr lang="zh-TW" altLang="en-US" sz="2000" i="0" dirty="0">
                <a:latin typeface="標楷體" panose="03000509000000000000" pitchFamily="65" charset="-120"/>
                <a:ea typeface="標楷體" panose="03000509000000000000" pitchFamily="65" charset="-120"/>
              </a:rPr>
              <a:t>標準工時之定義之一</a:t>
            </a:r>
          </a:p>
        </p:txBody>
      </p:sp>
      <p:sp>
        <p:nvSpPr>
          <p:cNvPr id="10243" name="Rectangle 3"/>
          <p:cNvSpPr>
            <a:spLocks noGrp="1" noChangeArrowheads="1"/>
          </p:cNvSpPr>
          <p:nvPr>
            <p:ph type="body" idx="1"/>
          </p:nvPr>
        </p:nvSpPr>
        <p:spPr/>
        <p:txBody>
          <a:bodyPr>
            <a:normAutofit lnSpcReduction="10000"/>
          </a:bodyPr>
          <a:lstStyle/>
          <a:p>
            <a:pPr>
              <a:buFont typeface="Monotype Sorts" pitchFamily="2" charset="2"/>
              <a:buNone/>
            </a:pPr>
            <a:r>
              <a:rPr lang="en-US" altLang="zh-TW" sz="2400">
                <a:latin typeface="Times New Roman" panose="02020603050405020304" pitchFamily="18" charset="0"/>
              </a:rPr>
              <a:t>What is a Time standard/ </a:t>
            </a:r>
            <a:r>
              <a:rPr lang="zh-TW" altLang="en-US" sz="2400" i="0">
                <a:latin typeface="Times New Roman" panose="02020603050405020304" pitchFamily="18" charset="0"/>
                <a:ea typeface="標楷體" panose="03000509000000000000" pitchFamily="65" charset="-120"/>
              </a:rPr>
              <a:t>何謂標準工時</a:t>
            </a:r>
            <a:endParaRPr lang="zh-TW" altLang="en-US" i="0">
              <a:latin typeface="Times New Roman" panose="02020603050405020304" pitchFamily="18" charset="0"/>
              <a:ea typeface="標楷體" panose="03000509000000000000" pitchFamily="65" charset="-120"/>
            </a:endParaRPr>
          </a:p>
          <a:p>
            <a:pPr>
              <a:buFont typeface="Monotype Sorts" pitchFamily="2" charset="2"/>
              <a:buNone/>
            </a:pPr>
            <a:r>
              <a:rPr lang="zh-TW" altLang="en-US" sz="2000">
                <a:solidFill>
                  <a:schemeClr val="tx1"/>
                </a:solidFill>
                <a:latin typeface="Times New Roman" panose="02020603050405020304" pitchFamily="18" charset="0"/>
              </a:rPr>
              <a:t> </a:t>
            </a:r>
            <a:r>
              <a:rPr lang="en-US" altLang="zh-TW" sz="2000">
                <a:solidFill>
                  <a:schemeClr val="tx1"/>
                </a:solidFill>
                <a:latin typeface="Times New Roman" panose="02020603050405020304" pitchFamily="18" charset="0"/>
              </a:rPr>
              <a:t>A time standard is the time required to produce a product at a work station with the following </a:t>
            </a:r>
            <a:r>
              <a:rPr lang="en-US" altLang="zh-TW" sz="2000">
                <a:solidFill>
                  <a:schemeClr val="tx2"/>
                </a:solidFill>
                <a:latin typeface="Times New Roman" panose="02020603050405020304" pitchFamily="18" charset="0"/>
              </a:rPr>
              <a:t>3 </a:t>
            </a:r>
            <a:r>
              <a:rPr lang="en-US" altLang="zh-TW" sz="2000">
                <a:solidFill>
                  <a:schemeClr val="tx1"/>
                </a:solidFill>
                <a:latin typeface="Times New Roman" panose="02020603050405020304" pitchFamily="18" charset="0"/>
              </a:rPr>
              <a:t>conditions:</a:t>
            </a:r>
            <a:endParaRPr lang="en-US" altLang="zh-TW" sz="2400">
              <a:solidFill>
                <a:schemeClr val="tx2"/>
              </a:solidFill>
              <a:latin typeface="Times New Roman" panose="02020603050405020304" pitchFamily="18" charset="0"/>
            </a:endParaRPr>
          </a:p>
          <a:p>
            <a:pPr>
              <a:buFont typeface="Monotype Sorts" pitchFamily="2" charset="2"/>
              <a:buNone/>
            </a:pPr>
            <a:r>
              <a:rPr lang="zh-TW" altLang="en-US" sz="2000" i="0">
                <a:solidFill>
                  <a:schemeClr val="tx2"/>
                </a:solidFill>
                <a:latin typeface="標楷體" panose="03000509000000000000" pitchFamily="65" charset="-120"/>
                <a:ea typeface="標楷體" panose="03000509000000000000" pitchFamily="65" charset="-120"/>
              </a:rPr>
              <a:t>標準工時</a:t>
            </a:r>
            <a:r>
              <a:rPr lang="en-US" altLang="zh-TW" sz="2000" i="0">
                <a:solidFill>
                  <a:schemeClr val="tx2"/>
                </a:solidFill>
                <a:latin typeface="標楷體" panose="03000509000000000000" pitchFamily="65" charset="-120"/>
                <a:ea typeface="標楷體" panose="03000509000000000000" pitchFamily="65" charset="-120"/>
              </a:rPr>
              <a:t>:</a:t>
            </a:r>
            <a:r>
              <a:rPr lang="zh-TW" altLang="en-US" sz="2000" i="0">
                <a:solidFill>
                  <a:schemeClr val="tx2"/>
                </a:solidFill>
                <a:latin typeface="標楷體" panose="03000509000000000000" pitchFamily="65" charset="-120"/>
                <a:ea typeface="標楷體" panose="03000509000000000000" pitchFamily="65" charset="-120"/>
              </a:rPr>
              <a:t>於一工作站製作一產品所需要之時間</a:t>
            </a:r>
            <a:r>
              <a:rPr lang="en-US" altLang="zh-TW" sz="2000" i="0">
                <a:solidFill>
                  <a:schemeClr val="tx2"/>
                </a:solidFill>
                <a:latin typeface="標楷體" panose="03000509000000000000" pitchFamily="65" charset="-120"/>
                <a:ea typeface="標楷體" panose="03000509000000000000" pitchFamily="65" charset="-120"/>
              </a:rPr>
              <a:t>,</a:t>
            </a:r>
            <a:r>
              <a:rPr lang="zh-TW" altLang="en-US" sz="2000" i="0">
                <a:solidFill>
                  <a:schemeClr val="tx2"/>
                </a:solidFill>
                <a:latin typeface="標楷體" panose="03000509000000000000" pitchFamily="65" charset="-120"/>
                <a:ea typeface="標楷體" panose="03000509000000000000" pitchFamily="65" charset="-120"/>
              </a:rPr>
              <a:t>並需符合下列三條件</a:t>
            </a:r>
            <a:endParaRPr lang="zh-TW" altLang="en-US" sz="1800" i="0">
              <a:solidFill>
                <a:schemeClr val="tx2"/>
              </a:solidFill>
              <a:latin typeface="標楷體" panose="03000509000000000000" pitchFamily="65" charset="-120"/>
              <a:ea typeface="標楷體" panose="03000509000000000000" pitchFamily="65" charset="-120"/>
            </a:endParaRPr>
          </a:p>
          <a:p>
            <a:r>
              <a:rPr lang="en-US" altLang="zh-TW" sz="2000">
                <a:latin typeface="Times New Roman" panose="02020603050405020304" pitchFamily="18" charset="0"/>
              </a:rPr>
              <a:t>1.A qualified, well-trained operator</a:t>
            </a:r>
          </a:p>
          <a:p>
            <a:pPr>
              <a:buFont typeface="Monotype Sorts" pitchFamily="2" charset="2"/>
              <a:buNone/>
            </a:pPr>
            <a:r>
              <a:rPr lang="en-US" altLang="zh-TW" sz="2000" i="0">
                <a:latin typeface="標楷體" panose="03000509000000000000" pitchFamily="65" charset="-120"/>
                <a:ea typeface="標楷體" panose="03000509000000000000" pitchFamily="65" charset="-120"/>
              </a:rPr>
              <a:t>    </a:t>
            </a:r>
            <a:r>
              <a:rPr lang="zh-TW" altLang="en-US" sz="2000" i="0">
                <a:latin typeface="標楷體" panose="03000509000000000000" pitchFamily="65" charset="-120"/>
                <a:ea typeface="標楷體" panose="03000509000000000000" pitchFamily="65" charset="-120"/>
              </a:rPr>
              <a:t>以合格</a:t>
            </a:r>
            <a:r>
              <a:rPr lang="en-US" altLang="zh-TW" sz="2000" i="0">
                <a:latin typeface="標楷體" panose="03000509000000000000" pitchFamily="65" charset="-120"/>
                <a:ea typeface="標楷體" panose="03000509000000000000" pitchFamily="65" charset="-120"/>
              </a:rPr>
              <a:t>,</a:t>
            </a:r>
            <a:r>
              <a:rPr lang="zh-TW" altLang="en-US" sz="2000" i="0">
                <a:latin typeface="標楷體" panose="03000509000000000000" pitchFamily="65" charset="-120"/>
                <a:ea typeface="標楷體" panose="03000509000000000000" pitchFamily="65" charset="-120"/>
              </a:rPr>
              <a:t>受良好訓練之作業員作業</a:t>
            </a:r>
            <a:endParaRPr lang="zh-TW" altLang="en-US" sz="2000">
              <a:latin typeface="Times New Roman" panose="02020603050405020304" pitchFamily="18" charset="0"/>
            </a:endParaRPr>
          </a:p>
          <a:p>
            <a:r>
              <a:rPr lang="en-US" altLang="zh-TW" sz="2000">
                <a:latin typeface="Times New Roman" panose="02020603050405020304" pitchFamily="18" charset="0"/>
              </a:rPr>
              <a:t>2.Working at a normal pace</a:t>
            </a:r>
          </a:p>
          <a:p>
            <a:pPr>
              <a:buFont typeface="Monotype Sorts" pitchFamily="2" charset="2"/>
              <a:buNone/>
            </a:pPr>
            <a:r>
              <a:rPr lang="en-US" altLang="zh-TW" sz="2000" i="0">
                <a:latin typeface="標楷體" panose="03000509000000000000" pitchFamily="65" charset="-120"/>
                <a:ea typeface="標楷體" panose="03000509000000000000" pitchFamily="65" charset="-120"/>
              </a:rPr>
              <a:t>    </a:t>
            </a:r>
            <a:r>
              <a:rPr lang="zh-TW" altLang="en-US" sz="2000" i="0">
                <a:latin typeface="標楷體" panose="03000509000000000000" pitchFamily="65" charset="-120"/>
                <a:ea typeface="標楷體" panose="03000509000000000000" pitchFamily="65" charset="-120"/>
              </a:rPr>
              <a:t>以正常之工作速度作業</a:t>
            </a:r>
          </a:p>
          <a:p>
            <a:r>
              <a:rPr lang="en-US" altLang="zh-TW" sz="2000">
                <a:latin typeface="Times New Roman" panose="02020603050405020304" pitchFamily="18" charset="0"/>
              </a:rPr>
              <a:t>3.Doing a specific task</a:t>
            </a:r>
          </a:p>
          <a:p>
            <a:pPr>
              <a:buFont typeface="Monotype Sorts" pitchFamily="2" charset="2"/>
              <a:buNone/>
            </a:pPr>
            <a:r>
              <a:rPr lang="en-US" altLang="zh-TW" sz="2000">
                <a:latin typeface="Times New Roman" panose="02020603050405020304" pitchFamily="18" charset="0"/>
              </a:rPr>
              <a:t>        </a:t>
            </a:r>
            <a:r>
              <a:rPr lang="zh-TW" altLang="en-US" sz="2000" i="0">
                <a:latin typeface="Times New Roman" panose="02020603050405020304" pitchFamily="18" charset="0"/>
                <a:ea typeface="標楷體" panose="03000509000000000000" pitchFamily="65" charset="-120"/>
              </a:rPr>
              <a:t>執行一特定之作業</a:t>
            </a:r>
          </a:p>
          <a:p>
            <a:pPr>
              <a:buFont typeface="Monotype Sorts" pitchFamily="2" charset="2"/>
              <a:buNone/>
            </a:pPr>
            <a:r>
              <a:rPr lang="zh-TW" altLang="en-US" sz="1800">
                <a:latin typeface="Times New Roman" panose="02020603050405020304" pitchFamily="18" charset="0"/>
              </a:rPr>
              <a:t>      </a:t>
            </a:r>
            <a:r>
              <a:rPr lang="en-US" altLang="zh-TW" sz="1800">
                <a:solidFill>
                  <a:srgbClr val="EC0000"/>
                </a:solidFill>
                <a:latin typeface="Times New Roman" panose="02020603050405020304" pitchFamily="18" charset="0"/>
              </a:rPr>
              <a:t>The time standard is only good for this one set of specific conditions. If anything changes, the time standard must change.</a:t>
            </a:r>
          </a:p>
          <a:p>
            <a:pPr>
              <a:buFont typeface="Monotype Sorts" pitchFamily="2" charset="2"/>
              <a:buNone/>
            </a:pPr>
            <a:r>
              <a:rPr lang="en-US" altLang="zh-TW" sz="1800" i="0">
                <a:latin typeface="標楷體" panose="03000509000000000000" pitchFamily="65" charset="-120"/>
                <a:ea typeface="標楷體" panose="03000509000000000000" pitchFamily="65" charset="-120"/>
              </a:rPr>
              <a:t>   </a:t>
            </a:r>
            <a:r>
              <a:rPr lang="zh-TW" altLang="en-US" sz="1800" i="0">
                <a:solidFill>
                  <a:srgbClr val="EC0000"/>
                </a:solidFill>
                <a:latin typeface="標楷體" panose="03000509000000000000" pitchFamily="65" charset="-120"/>
                <a:ea typeface="標楷體" panose="03000509000000000000" pitchFamily="65" charset="-120"/>
              </a:rPr>
              <a:t>標準工時僅於符合此三條件時</a:t>
            </a:r>
            <a:r>
              <a:rPr lang="en-US" altLang="zh-TW" sz="1800" i="0">
                <a:solidFill>
                  <a:srgbClr val="EC0000"/>
                </a:solidFill>
                <a:latin typeface="標楷體" panose="03000509000000000000" pitchFamily="65" charset="-120"/>
                <a:ea typeface="標楷體" panose="03000509000000000000" pitchFamily="65" charset="-120"/>
              </a:rPr>
              <a:t>,</a:t>
            </a:r>
            <a:r>
              <a:rPr lang="zh-TW" altLang="en-US" sz="1800" i="0">
                <a:solidFill>
                  <a:srgbClr val="EC0000"/>
                </a:solidFill>
                <a:latin typeface="標楷體" panose="03000509000000000000" pitchFamily="65" charset="-120"/>
                <a:ea typeface="標楷體" panose="03000509000000000000" pitchFamily="65" charset="-120"/>
              </a:rPr>
              <a:t>方才成立</a:t>
            </a:r>
            <a:r>
              <a:rPr lang="en-US" altLang="zh-TW" sz="1800" i="0">
                <a:solidFill>
                  <a:srgbClr val="EC0000"/>
                </a:solidFill>
                <a:latin typeface="標楷體" panose="03000509000000000000" pitchFamily="65" charset="-120"/>
                <a:ea typeface="標楷體" panose="03000509000000000000" pitchFamily="65" charset="-120"/>
              </a:rPr>
              <a:t>,</a:t>
            </a:r>
            <a:r>
              <a:rPr lang="zh-TW" altLang="en-US" sz="1800" i="0">
                <a:solidFill>
                  <a:srgbClr val="EC0000"/>
                </a:solidFill>
                <a:latin typeface="標楷體" panose="03000509000000000000" pitchFamily="65" charset="-120"/>
                <a:ea typeface="標楷體" panose="03000509000000000000" pitchFamily="65" charset="-120"/>
              </a:rPr>
              <a:t>若任一條件變更即需變更標準工時</a:t>
            </a:r>
            <a:endParaRPr lang="zh-TW" altLang="en-US" sz="2000">
              <a:latin typeface="Times New Roman" panose="02020603050405020304" pitchFamily="18"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13</a:t>
            </a:fld>
            <a:endParaRPr lang="en-US"/>
          </a:p>
        </p:txBody>
      </p:sp>
    </p:spTree>
    <p:extLst>
      <p:ext uri="{BB962C8B-B14F-4D97-AF65-F5344CB8AC3E}">
        <p14:creationId xmlns:p14="http://schemas.microsoft.com/office/powerpoint/2010/main" val="178049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402" y="381000"/>
            <a:ext cx="8001000" cy="838200"/>
          </a:xfrm>
        </p:spPr>
        <p:txBody>
          <a:bodyPr/>
          <a:lstStyle/>
          <a:p>
            <a:r>
              <a:rPr lang="en-US" altLang="zh-TW" sz="2200" dirty="0">
                <a:latin typeface="Times New Roman" panose="02020603050405020304" pitchFamily="18" charset="0"/>
              </a:rPr>
              <a:t>The importance and Uses of Motion and Time study</a:t>
            </a:r>
            <a:br>
              <a:rPr lang="en-US" altLang="zh-TW" sz="2200" dirty="0">
                <a:latin typeface="Times New Roman" panose="02020603050405020304" pitchFamily="18" charset="0"/>
              </a:rPr>
            </a:br>
            <a:r>
              <a:rPr lang="zh-TW" altLang="en-US" sz="2200" i="0" dirty="0">
                <a:latin typeface="標楷體" panose="03000509000000000000" pitchFamily="65" charset="-120"/>
                <a:ea typeface="標楷體" panose="03000509000000000000" pitchFamily="65" charset="-120"/>
              </a:rPr>
              <a:t>標準工時之定義之二</a:t>
            </a:r>
          </a:p>
        </p:txBody>
      </p:sp>
      <p:sp>
        <p:nvSpPr>
          <p:cNvPr id="11267" name="Rectangle 3"/>
          <p:cNvSpPr>
            <a:spLocks noGrp="1" noChangeArrowheads="1"/>
          </p:cNvSpPr>
          <p:nvPr>
            <p:ph type="body" idx="1"/>
          </p:nvPr>
        </p:nvSpPr>
        <p:spPr/>
        <p:txBody>
          <a:bodyPr/>
          <a:lstStyle/>
          <a:p>
            <a:pPr>
              <a:buFont typeface="Monotype Sorts" pitchFamily="2" charset="2"/>
              <a:buNone/>
            </a:pPr>
            <a:r>
              <a:rPr lang="en-US" altLang="zh-TW" sz="2000" dirty="0">
                <a:latin typeface="Times New Roman" panose="02020603050405020304" pitchFamily="18" charset="0"/>
              </a:rPr>
              <a:t>1.A qualified, well-trained operator/</a:t>
            </a:r>
            <a:r>
              <a:rPr lang="zh-TW" altLang="en-US" sz="2000" dirty="0">
                <a:latin typeface="Times New Roman" panose="02020603050405020304" pitchFamily="18" charset="0"/>
                <a:ea typeface="標楷體" panose="03000509000000000000" pitchFamily="65" charset="-120"/>
              </a:rPr>
              <a:t>一</a:t>
            </a:r>
            <a:r>
              <a:rPr lang="zh-TW" altLang="en-US" sz="2000" i="0" dirty="0">
                <a:latin typeface="標楷體" panose="03000509000000000000" pitchFamily="65" charset="-120"/>
                <a:ea typeface="標楷體" panose="03000509000000000000" pitchFamily="65" charset="-120"/>
              </a:rPr>
              <a:t>合格</a:t>
            </a:r>
            <a:r>
              <a:rPr lang="en-US" altLang="zh-TW" sz="2000" i="0" dirty="0">
                <a:latin typeface="標楷體" panose="03000509000000000000" pitchFamily="65" charset="-120"/>
                <a:ea typeface="標楷體" panose="03000509000000000000" pitchFamily="65" charset="-120"/>
              </a:rPr>
              <a:t>,</a:t>
            </a:r>
            <a:r>
              <a:rPr lang="zh-TW" altLang="en-US" sz="2000" i="0" dirty="0">
                <a:latin typeface="標楷體" panose="03000509000000000000" pitchFamily="65" charset="-120"/>
                <a:ea typeface="標楷體" panose="03000509000000000000" pitchFamily="65" charset="-120"/>
              </a:rPr>
              <a:t>受良好訓練之作業員作業</a:t>
            </a:r>
            <a:endParaRPr lang="zh-TW" altLang="en-US" sz="2000" dirty="0">
              <a:latin typeface="Times New Roman" panose="02020603050405020304" pitchFamily="18" charset="0"/>
            </a:endParaRPr>
          </a:p>
          <a:p>
            <a:pPr lvl="1"/>
            <a:r>
              <a:rPr lang="en-US" altLang="zh-TW" sz="2000" dirty="0">
                <a:latin typeface="Times New Roman" panose="02020603050405020304" pitchFamily="18" charset="0"/>
              </a:rPr>
              <a:t>Experience is usually what makes a qualified, well-trained operator.</a:t>
            </a:r>
          </a:p>
          <a:p>
            <a:pPr lvl="1">
              <a:buFont typeface="Wingdings" panose="05000000000000000000" pitchFamily="2" charset="2"/>
              <a:buNone/>
            </a:pP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經驗即造就一</a:t>
            </a:r>
            <a:r>
              <a:rPr lang="zh-TW" altLang="en-US" sz="2000" i="0" dirty="0">
                <a:latin typeface="標楷體" panose="03000509000000000000" pitchFamily="65" charset="-120"/>
                <a:ea typeface="標楷體" panose="03000509000000000000" pitchFamily="65" charset="-120"/>
              </a:rPr>
              <a:t>合格</a:t>
            </a:r>
            <a:r>
              <a:rPr lang="en-US" altLang="zh-TW" sz="2000" i="0" dirty="0">
                <a:latin typeface="標楷體" panose="03000509000000000000" pitchFamily="65" charset="-120"/>
                <a:ea typeface="標楷體" panose="03000509000000000000" pitchFamily="65" charset="-120"/>
              </a:rPr>
              <a:t>,</a:t>
            </a:r>
            <a:r>
              <a:rPr lang="zh-TW" altLang="en-US" sz="2000" i="0" dirty="0">
                <a:latin typeface="標楷體" panose="03000509000000000000" pitchFamily="65" charset="-120"/>
                <a:ea typeface="標楷體" panose="03000509000000000000" pitchFamily="65" charset="-120"/>
              </a:rPr>
              <a:t>受良好訓練之作業員作業</a:t>
            </a:r>
          </a:p>
          <a:p>
            <a:pPr lvl="1"/>
            <a:r>
              <a:rPr lang="en-US" altLang="zh-TW" sz="2000" dirty="0">
                <a:latin typeface="Times New Roman" panose="02020603050405020304" pitchFamily="18" charset="0"/>
              </a:rPr>
              <a:t>Time on job is our best indication of experience</a:t>
            </a:r>
          </a:p>
          <a:p>
            <a:pPr lvl="1">
              <a:buFont typeface="Wingdings" panose="05000000000000000000" pitchFamily="2" charset="2"/>
              <a:buNone/>
            </a:pPr>
            <a:r>
              <a:rPr lang="en-US" altLang="zh-TW" sz="2000" dirty="0">
                <a:latin typeface="標楷體" panose="03000509000000000000" pitchFamily="65" charset="-120"/>
                <a:ea typeface="標楷體" panose="03000509000000000000" pitchFamily="65" charset="-120"/>
              </a:rPr>
              <a:t>  </a:t>
            </a:r>
            <a:r>
              <a:rPr lang="zh-TW" altLang="en-US" sz="2000" i="0" dirty="0">
                <a:latin typeface="標楷體" panose="03000509000000000000" pitchFamily="65" charset="-120"/>
                <a:ea typeface="標楷體" panose="03000509000000000000" pitchFamily="65" charset="-120"/>
              </a:rPr>
              <a:t>作業時間即最佳之經驗指標</a:t>
            </a:r>
            <a:endParaRPr lang="zh-TW" altLang="en-US" sz="2000" i="0" dirty="0">
              <a:latin typeface="Times New Roman" panose="02020603050405020304" pitchFamily="18" charset="0"/>
            </a:endParaRPr>
          </a:p>
          <a:p>
            <a:pPr lvl="1"/>
            <a:r>
              <a:rPr lang="en-US" altLang="zh-TW" sz="2000" dirty="0">
                <a:latin typeface="Times New Roman" panose="02020603050405020304" pitchFamily="18" charset="0"/>
              </a:rPr>
              <a:t>A good rule of thumb : To give that person 2 weeks on the job period to the time study</a:t>
            </a:r>
          </a:p>
          <a:p>
            <a:pPr lvl="1">
              <a:buFont typeface="Wingdings" panose="05000000000000000000" pitchFamily="2" charset="2"/>
              <a:buNone/>
            </a:pPr>
            <a:r>
              <a:rPr lang="en-US" altLang="zh-TW" sz="2000" i="0" dirty="0">
                <a:latin typeface="標楷體" panose="03000509000000000000" pitchFamily="65" charset="-120"/>
                <a:ea typeface="標楷體" panose="03000509000000000000" pitchFamily="65" charset="-120"/>
              </a:rPr>
              <a:t>  </a:t>
            </a:r>
            <a:r>
              <a:rPr lang="zh-TW" altLang="en-US" sz="2000" i="0" dirty="0">
                <a:latin typeface="標楷體" panose="03000509000000000000" pitchFamily="65" charset="-120"/>
                <a:ea typeface="標楷體" panose="03000509000000000000" pitchFamily="65" charset="-120"/>
              </a:rPr>
              <a:t>概估法</a:t>
            </a:r>
            <a:r>
              <a:rPr lang="en-US" altLang="zh-TW" sz="2000" i="0" dirty="0">
                <a:latin typeface="標楷體" panose="03000509000000000000" pitchFamily="65" charset="-120"/>
                <a:ea typeface="標楷體" panose="03000509000000000000" pitchFamily="65" charset="-120"/>
              </a:rPr>
              <a:t>:</a:t>
            </a:r>
            <a:r>
              <a:rPr lang="zh-TW" altLang="en-US" sz="2000" i="0" dirty="0">
                <a:latin typeface="標楷體" panose="03000509000000000000" pitchFamily="65" charset="-120"/>
                <a:ea typeface="標楷體" panose="03000509000000000000" pitchFamily="65" charset="-120"/>
              </a:rPr>
              <a:t>於時間研究時</a:t>
            </a:r>
            <a:r>
              <a:rPr lang="en-US" altLang="zh-TW" sz="2000" i="0" dirty="0">
                <a:latin typeface="標楷體" panose="03000509000000000000" pitchFamily="65" charset="-120"/>
                <a:ea typeface="標楷體" panose="03000509000000000000" pitchFamily="65" charset="-120"/>
              </a:rPr>
              <a:t>,</a:t>
            </a:r>
            <a:r>
              <a:rPr lang="zh-TW" altLang="en-US" sz="2000" i="0" dirty="0">
                <a:latin typeface="標楷體" panose="03000509000000000000" pitchFamily="65" charset="-120"/>
                <a:ea typeface="標楷體" panose="03000509000000000000" pitchFamily="65" charset="-120"/>
              </a:rPr>
              <a:t>予作業人員二週時間熟悉作業</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14</a:t>
            </a:fld>
            <a:endParaRPr lang="en-US"/>
          </a:p>
        </p:txBody>
      </p:sp>
    </p:spTree>
    <p:extLst>
      <p:ext uri="{BB962C8B-B14F-4D97-AF65-F5344CB8AC3E}">
        <p14:creationId xmlns:p14="http://schemas.microsoft.com/office/powerpoint/2010/main" val="78653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381000"/>
            <a:ext cx="8001000" cy="914400"/>
          </a:xfrm>
        </p:spPr>
        <p:txBody>
          <a:bodyPr/>
          <a:lstStyle/>
          <a:p>
            <a:r>
              <a:rPr lang="en-US" altLang="zh-TW" sz="2200" dirty="0">
                <a:latin typeface="Times New Roman" panose="02020603050405020304" pitchFamily="18" charset="0"/>
              </a:rPr>
              <a:t>The importance and Uses of Motion and Time study</a:t>
            </a:r>
            <a:br>
              <a:rPr lang="en-US" altLang="zh-TW" sz="2200" dirty="0">
                <a:latin typeface="Times New Roman" panose="02020603050405020304" pitchFamily="18" charset="0"/>
              </a:rPr>
            </a:br>
            <a:r>
              <a:rPr lang="zh-TW" altLang="en-US" sz="2200" i="0" dirty="0">
                <a:latin typeface="標楷體" panose="03000509000000000000" pitchFamily="65" charset="-120"/>
                <a:ea typeface="標楷體" panose="03000509000000000000" pitchFamily="65" charset="-120"/>
              </a:rPr>
              <a:t>標準工時之定義之三</a:t>
            </a:r>
          </a:p>
        </p:txBody>
      </p:sp>
      <p:sp>
        <p:nvSpPr>
          <p:cNvPr id="12291" name="Rectangle 3"/>
          <p:cNvSpPr>
            <a:spLocks noGrp="1" noChangeArrowheads="1"/>
          </p:cNvSpPr>
          <p:nvPr>
            <p:ph type="body" idx="1"/>
          </p:nvPr>
        </p:nvSpPr>
        <p:spPr/>
        <p:txBody>
          <a:bodyPr>
            <a:normAutofit/>
          </a:bodyPr>
          <a:lstStyle/>
          <a:p>
            <a:r>
              <a:rPr lang="en-US" altLang="zh-TW" sz="2000" dirty="0">
                <a:latin typeface="Times New Roman" panose="02020603050405020304" pitchFamily="18" charset="0"/>
              </a:rPr>
              <a:t>2.Working at a normal pace/</a:t>
            </a:r>
            <a:r>
              <a:rPr lang="zh-TW" altLang="en-US" sz="2000" i="0" dirty="0">
                <a:latin typeface="標楷體" panose="03000509000000000000" pitchFamily="65" charset="-120"/>
                <a:ea typeface="標楷體" panose="03000509000000000000" pitchFamily="65" charset="-120"/>
              </a:rPr>
              <a:t>以正常之工作速度作業</a:t>
            </a:r>
            <a:endParaRPr lang="zh-TW" altLang="en-US" sz="2000" dirty="0">
              <a:latin typeface="Times New Roman" panose="02020603050405020304" pitchFamily="18" charset="0"/>
            </a:endParaRPr>
          </a:p>
          <a:p>
            <a:pPr lvl="1"/>
            <a:r>
              <a:rPr lang="en-US" altLang="zh-TW" sz="1800" dirty="0">
                <a:latin typeface="Times New Roman" panose="02020603050405020304" pitchFamily="18" charset="0"/>
              </a:rPr>
              <a:t>A normal pace is comfortable for most person and defined as 100%</a:t>
            </a:r>
          </a:p>
          <a:p>
            <a:pPr lvl="1">
              <a:buFont typeface="Wingdings" panose="05000000000000000000" pitchFamily="2" charset="2"/>
              <a:buNone/>
            </a:pPr>
            <a:r>
              <a:rPr lang="en-US" altLang="zh-TW" sz="1800" dirty="0">
                <a:latin typeface="Times New Roman" panose="02020603050405020304" pitchFamily="18" charset="0"/>
              </a:rPr>
              <a:t>    </a:t>
            </a:r>
            <a:r>
              <a:rPr lang="zh-TW" altLang="en-US" sz="1800" i="0" dirty="0">
                <a:latin typeface="Times New Roman" panose="02020603050405020304" pitchFamily="18" charset="0"/>
                <a:ea typeface="標楷體" panose="03000509000000000000" pitchFamily="65" charset="-120"/>
              </a:rPr>
              <a:t>正常速率即大多數作業者感到舒適之速率並定義為</a:t>
            </a:r>
            <a:r>
              <a:rPr lang="zh-TW" altLang="en-US" sz="1800" dirty="0">
                <a:latin typeface="Times New Roman" panose="02020603050405020304" pitchFamily="18" charset="0"/>
              </a:rPr>
              <a:t> </a:t>
            </a:r>
            <a:r>
              <a:rPr lang="en-US" altLang="zh-TW" sz="1800" dirty="0">
                <a:latin typeface="Times New Roman" panose="02020603050405020304" pitchFamily="18" charset="0"/>
              </a:rPr>
              <a:t>100%</a:t>
            </a:r>
          </a:p>
          <a:p>
            <a:pPr lvl="1"/>
            <a:r>
              <a:rPr lang="en-US" altLang="zh-TW" sz="1800" dirty="0">
                <a:latin typeface="Times New Roman" panose="02020603050405020304" pitchFamily="18" charset="0"/>
              </a:rPr>
              <a:t>Time standard of normal pace commonly used are:</a:t>
            </a:r>
          </a:p>
          <a:p>
            <a:pPr lvl="1">
              <a:buFont typeface="Wingdings" panose="05000000000000000000" pitchFamily="2" charset="2"/>
              <a:buNone/>
            </a:pPr>
            <a:r>
              <a:rPr lang="en-US" altLang="zh-TW" sz="1800" i="0" dirty="0">
                <a:latin typeface="Times New Roman" panose="02020603050405020304" pitchFamily="18" charset="0"/>
                <a:ea typeface="標楷體" panose="03000509000000000000" pitchFamily="65" charset="-120"/>
              </a:rPr>
              <a:t>    </a:t>
            </a:r>
            <a:r>
              <a:rPr lang="zh-TW" altLang="en-US" sz="1800" i="0" dirty="0">
                <a:latin typeface="Times New Roman" panose="02020603050405020304" pitchFamily="18" charset="0"/>
                <a:ea typeface="標楷體" panose="03000509000000000000" pitchFamily="65" charset="-120"/>
              </a:rPr>
              <a:t>標準工時之正常速率一般以下列為之</a:t>
            </a:r>
            <a:endParaRPr lang="zh-TW" altLang="en-US" sz="1800" dirty="0">
              <a:latin typeface="Times New Roman" panose="02020603050405020304" pitchFamily="18" charset="0"/>
            </a:endParaRPr>
          </a:p>
          <a:p>
            <a:pPr lvl="2"/>
            <a:r>
              <a:rPr lang="en-US" altLang="zh-TW" sz="1800" dirty="0">
                <a:latin typeface="Times New Roman" panose="02020603050405020304" pitchFamily="18" charset="0"/>
              </a:rPr>
              <a:t>-1.Walking 264 feet in 1 min. ( 80.47  m / min, 4.83  km / </a:t>
            </a:r>
            <a:r>
              <a:rPr lang="en-US" altLang="zh-TW" sz="1800" dirty="0" err="1">
                <a:latin typeface="Times New Roman" panose="02020603050405020304" pitchFamily="18" charset="0"/>
              </a:rPr>
              <a:t>hr</a:t>
            </a:r>
            <a:r>
              <a:rPr lang="en-US" altLang="zh-TW" sz="1800" dirty="0">
                <a:latin typeface="Times New Roman" panose="02020603050405020304" pitchFamily="18" charset="0"/>
              </a:rPr>
              <a:t> )</a:t>
            </a:r>
          </a:p>
          <a:p>
            <a:pPr lvl="2">
              <a:buFont typeface="Wingdings" panose="05000000000000000000" pitchFamily="2" charset="2"/>
              <a:buNone/>
            </a:pPr>
            <a:r>
              <a:rPr lang="en-US" altLang="zh-TW" sz="1800" dirty="0">
                <a:latin typeface="Times New Roman" panose="02020603050405020304" pitchFamily="18" charset="0"/>
              </a:rPr>
              <a:t>       </a:t>
            </a:r>
            <a:r>
              <a:rPr lang="zh-TW" altLang="en-US" sz="1800" i="0" dirty="0">
                <a:latin typeface="Times New Roman" panose="02020603050405020304" pitchFamily="18" charset="0"/>
                <a:ea typeface="標楷體" panose="03000509000000000000" pitchFamily="65" charset="-120"/>
              </a:rPr>
              <a:t>一小時步行 </a:t>
            </a:r>
            <a:r>
              <a:rPr lang="en-US" altLang="zh-TW" sz="1800" i="0" dirty="0">
                <a:latin typeface="Times New Roman" panose="02020603050405020304" pitchFamily="18" charset="0"/>
                <a:ea typeface="標楷體" panose="03000509000000000000" pitchFamily="65" charset="-120"/>
              </a:rPr>
              <a:t>264 </a:t>
            </a:r>
            <a:r>
              <a:rPr lang="zh-TW" altLang="en-US" sz="1800" i="0" dirty="0">
                <a:latin typeface="Times New Roman" panose="02020603050405020304" pitchFamily="18" charset="0"/>
                <a:ea typeface="標楷體" panose="03000509000000000000" pitchFamily="65" charset="-120"/>
              </a:rPr>
              <a:t>英呎 </a:t>
            </a:r>
            <a:r>
              <a:rPr lang="en-US" altLang="zh-TW" sz="1800" i="0" dirty="0">
                <a:latin typeface="Times New Roman" panose="02020603050405020304" pitchFamily="18" charset="0"/>
                <a:ea typeface="標楷體" panose="03000509000000000000" pitchFamily="65" charset="-120"/>
              </a:rPr>
              <a:t>/ </a:t>
            </a:r>
            <a:r>
              <a:rPr lang="zh-TW" altLang="en-US" sz="1800" i="0" dirty="0">
                <a:latin typeface="Times New Roman" panose="02020603050405020304" pitchFamily="18" charset="0"/>
                <a:ea typeface="標楷體" panose="03000509000000000000" pitchFamily="65" charset="-120"/>
              </a:rPr>
              <a:t>分速</a:t>
            </a:r>
            <a:r>
              <a:rPr lang="en-US" altLang="zh-TW" sz="1800" i="0" dirty="0">
                <a:latin typeface="Times New Roman" panose="02020603050405020304" pitchFamily="18" charset="0"/>
                <a:ea typeface="標楷體" panose="03000509000000000000" pitchFamily="65" charset="-120"/>
              </a:rPr>
              <a:t>= 80.47 </a:t>
            </a:r>
            <a:r>
              <a:rPr lang="zh-TW" altLang="en-US" sz="1800" i="0" dirty="0">
                <a:latin typeface="Times New Roman" panose="02020603050405020304" pitchFamily="18" charset="0"/>
                <a:ea typeface="標楷體" panose="03000509000000000000" pitchFamily="65" charset="-120"/>
              </a:rPr>
              <a:t>公尺 </a:t>
            </a:r>
            <a:r>
              <a:rPr lang="en-US" altLang="zh-TW" sz="1800" i="0" dirty="0">
                <a:latin typeface="Times New Roman" panose="02020603050405020304" pitchFamily="18" charset="0"/>
                <a:ea typeface="標楷體" panose="03000509000000000000" pitchFamily="65" charset="-120"/>
              </a:rPr>
              <a:t>/ </a:t>
            </a:r>
            <a:r>
              <a:rPr lang="zh-TW" altLang="en-US" sz="1800" i="0" dirty="0">
                <a:latin typeface="Times New Roman" panose="02020603050405020304" pitchFamily="18" charset="0"/>
                <a:ea typeface="標楷體" panose="03000509000000000000" pitchFamily="65" charset="-120"/>
              </a:rPr>
              <a:t>時速</a:t>
            </a:r>
            <a:r>
              <a:rPr lang="en-US" altLang="zh-TW" sz="1800" i="0" dirty="0">
                <a:latin typeface="Times New Roman" panose="02020603050405020304" pitchFamily="18" charset="0"/>
                <a:ea typeface="標楷體" panose="03000509000000000000" pitchFamily="65" charset="-120"/>
              </a:rPr>
              <a:t>= 4.83 </a:t>
            </a:r>
            <a:r>
              <a:rPr lang="zh-TW" altLang="en-US" sz="1800" i="0" dirty="0">
                <a:latin typeface="Times New Roman" panose="02020603050405020304" pitchFamily="18" charset="0"/>
                <a:ea typeface="標楷體" panose="03000509000000000000" pitchFamily="65" charset="-120"/>
              </a:rPr>
              <a:t>公里</a:t>
            </a:r>
          </a:p>
          <a:p>
            <a:pPr lvl="2"/>
            <a:r>
              <a:rPr lang="en-US" altLang="zh-TW" sz="1800" dirty="0">
                <a:latin typeface="Times New Roman" panose="02020603050405020304" pitchFamily="18" charset="0"/>
              </a:rPr>
              <a:t>-2.Dealing 52 cards into 4 equal stacks in 0.5 min. ( 0.714 sec / pcs )</a:t>
            </a:r>
          </a:p>
          <a:p>
            <a:pPr lvl="2">
              <a:buFont typeface="Wingdings" panose="05000000000000000000" pitchFamily="2" charset="2"/>
              <a:buNone/>
            </a:pPr>
            <a:r>
              <a:rPr lang="en-US" altLang="zh-TW" sz="1800" dirty="0">
                <a:latin typeface="Times New Roman" panose="02020603050405020304" pitchFamily="18" charset="0"/>
              </a:rPr>
              <a:t>       </a:t>
            </a:r>
            <a:r>
              <a:rPr lang="en-US" altLang="zh-TW" sz="1800" i="0" dirty="0">
                <a:latin typeface="Times New Roman" panose="02020603050405020304" pitchFamily="18" charset="0"/>
                <a:ea typeface="標楷體" panose="03000509000000000000" pitchFamily="65" charset="-120"/>
              </a:rPr>
              <a:t>0.5 </a:t>
            </a:r>
            <a:r>
              <a:rPr lang="zh-TW" altLang="en-US" sz="1800" i="0" dirty="0">
                <a:latin typeface="Times New Roman" panose="02020603050405020304" pitchFamily="18" charset="0"/>
                <a:ea typeface="標楷體" panose="03000509000000000000" pitchFamily="65" charset="-120"/>
              </a:rPr>
              <a:t>分鐘 將 </a:t>
            </a:r>
            <a:r>
              <a:rPr lang="en-US" altLang="zh-TW" sz="1800" i="0" dirty="0">
                <a:latin typeface="Times New Roman" panose="02020603050405020304" pitchFamily="18" charset="0"/>
                <a:ea typeface="標楷體" panose="03000509000000000000" pitchFamily="65" charset="-120"/>
              </a:rPr>
              <a:t>52</a:t>
            </a:r>
            <a:r>
              <a:rPr lang="zh-TW" altLang="en-US" sz="1800" i="0" dirty="0">
                <a:latin typeface="Times New Roman" panose="02020603050405020304" pitchFamily="18" charset="0"/>
                <a:ea typeface="標楷體" panose="03000509000000000000" pitchFamily="65" charset="-120"/>
              </a:rPr>
              <a:t>張補撲克牌發至</a:t>
            </a:r>
            <a:r>
              <a:rPr lang="en-US" altLang="zh-TW" sz="1800" i="0" dirty="0">
                <a:latin typeface="Times New Roman" panose="02020603050405020304" pitchFamily="18" charset="0"/>
                <a:ea typeface="標楷體" panose="03000509000000000000" pitchFamily="65" charset="-120"/>
              </a:rPr>
              <a:t>4</a:t>
            </a:r>
            <a:r>
              <a:rPr lang="zh-TW" altLang="en-US" sz="1800" i="0" dirty="0">
                <a:latin typeface="Times New Roman" panose="02020603050405020304" pitchFamily="18" charset="0"/>
                <a:ea typeface="標楷體" panose="03000509000000000000" pitchFamily="65" charset="-120"/>
              </a:rPr>
              <a:t>等份 </a:t>
            </a:r>
            <a:r>
              <a:rPr lang="en-US" altLang="zh-TW" sz="1800" i="0" dirty="0">
                <a:latin typeface="Times New Roman" panose="02020603050405020304" pitchFamily="18" charset="0"/>
                <a:ea typeface="標楷體" panose="03000509000000000000" pitchFamily="65" charset="-120"/>
              </a:rPr>
              <a:t>/ </a:t>
            </a:r>
            <a:r>
              <a:rPr lang="zh-TW" altLang="en-US" sz="1800" i="0" dirty="0">
                <a:latin typeface="Times New Roman" panose="02020603050405020304" pitchFamily="18" charset="0"/>
                <a:ea typeface="標楷體" panose="03000509000000000000" pitchFamily="65" charset="-120"/>
              </a:rPr>
              <a:t>每張 </a:t>
            </a:r>
            <a:r>
              <a:rPr lang="en-US" altLang="zh-TW" sz="1800" i="0" dirty="0">
                <a:latin typeface="Times New Roman" panose="02020603050405020304" pitchFamily="18" charset="0"/>
                <a:ea typeface="標楷體" panose="03000509000000000000" pitchFamily="65" charset="-120"/>
              </a:rPr>
              <a:t>0.741 </a:t>
            </a:r>
            <a:r>
              <a:rPr lang="zh-TW" altLang="en-US" sz="1800" i="0" dirty="0">
                <a:latin typeface="Times New Roman" panose="02020603050405020304" pitchFamily="18" charset="0"/>
                <a:ea typeface="標楷體" panose="03000509000000000000" pitchFamily="65" charset="-120"/>
              </a:rPr>
              <a:t>秒</a:t>
            </a:r>
          </a:p>
          <a:p>
            <a:pPr lvl="2"/>
            <a:r>
              <a:rPr lang="en-US" altLang="zh-TW" sz="1800" dirty="0">
                <a:latin typeface="Times New Roman" panose="02020603050405020304" pitchFamily="18" charset="0"/>
              </a:rPr>
              <a:t>-3.Filling a 30-pin board in 0.435 min. ( 0.87 sec / pcs )</a:t>
            </a:r>
          </a:p>
          <a:p>
            <a:pPr lvl="2">
              <a:buFont typeface="Wingdings" panose="05000000000000000000" pitchFamily="2" charset="2"/>
              <a:buNone/>
            </a:pPr>
            <a:r>
              <a:rPr lang="en-US" altLang="zh-TW" sz="1800" i="0" dirty="0">
                <a:latin typeface="Times New Roman" panose="02020603050405020304" pitchFamily="18" charset="0"/>
                <a:ea typeface="標楷體" panose="03000509000000000000" pitchFamily="65" charset="-120"/>
              </a:rPr>
              <a:t>       0.435 </a:t>
            </a:r>
            <a:r>
              <a:rPr lang="zh-TW" altLang="en-US" sz="1800" i="0" dirty="0">
                <a:latin typeface="Times New Roman" panose="02020603050405020304" pitchFamily="18" charset="0"/>
                <a:ea typeface="標楷體" panose="03000509000000000000" pitchFamily="65" charset="-120"/>
              </a:rPr>
              <a:t>分鐘內將</a:t>
            </a:r>
            <a:r>
              <a:rPr lang="en-US" altLang="zh-TW" sz="1800" i="0" dirty="0">
                <a:latin typeface="Times New Roman" panose="02020603050405020304" pitchFamily="18" charset="0"/>
                <a:ea typeface="標楷體" panose="03000509000000000000" pitchFamily="65" charset="-120"/>
              </a:rPr>
              <a:t>30</a:t>
            </a:r>
            <a:r>
              <a:rPr lang="zh-TW" altLang="en-US" sz="1800" i="0" dirty="0">
                <a:latin typeface="Times New Roman" panose="02020603050405020304" pitchFamily="18" charset="0"/>
                <a:ea typeface="標楷體" panose="03000509000000000000" pitchFamily="65" charset="-120"/>
              </a:rPr>
              <a:t>支插枵插回插枵板</a:t>
            </a:r>
            <a:endParaRPr lang="zh-TW" altLang="en-US" sz="1800" dirty="0">
              <a:latin typeface="Times New Roman" panose="02020603050405020304" pitchFamily="18" charset="0"/>
            </a:endParaRPr>
          </a:p>
          <a:p>
            <a:pPr lvl="1"/>
            <a:r>
              <a:rPr lang="en-US" altLang="zh-TW" sz="1800" dirty="0">
                <a:latin typeface="Times New Roman" panose="02020603050405020304" pitchFamily="18" charset="0"/>
              </a:rPr>
              <a:t>Training films for rating are also used to develop this concept.</a:t>
            </a:r>
          </a:p>
          <a:p>
            <a:pPr lvl="1">
              <a:buFont typeface="Wingdings" panose="05000000000000000000" pitchFamily="2" charset="2"/>
              <a:buNone/>
            </a:pPr>
            <a:r>
              <a:rPr lang="en-US" altLang="zh-TW" sz="2000" i="0" dirty="0">
                <a:latin typeface="標楷體" panose="03000509000000000000" pitchFamily="65" charset="-120"/>
                <a:ea typeface="標楷體" panose="03000509000000000000" pitchFamily="65" charset="-120"/>
              </a:rPr>
              <a:t>  </a:t>
            </a:r>
            <a:r>
              <a:rPr lang="zh-TW" altLang="en-US" sz="2000" i="0" dirty="0">
                <a:latin typeface="標楷體" panose="03000509000000000000" pitchFamily="65" charset="-120"/>
                <a:ea typeface="標楷體" panose="03000509000000000000" pitchFamily="65" charset="-120"/>
              </a:rPr>
              <a:t>訓練</a:t>
            </a:r>
            <a:r>
              <a:rPr lang="zh-TW" altLang="en-US" sz="2000" i="0" dirty="0">
                <a:latin typeface="Times New Roman" panose="02020603050405020304" pitchFamily="18" charset="0"/>
                <a:ea typeface="標楷體" panose="03000509000000000000" pitchFamily="65" charset="-120"/>
              </a:rPr>
              <a:t>“</a:t>
            </a:r>
            <a:r>
              <a:rPr lang="zh-TW" altLang="en-US" sz="2000" i="0" dirty="0">
                <a:latin typeface="標楷體" panose="03000509000000000000" pitchFamily="65" charset="-120"/>
                <a:ea typeface="標楷體" panose="03000509000000000000" pitchFamily="65" charset="-120"/>
              </a:rPr>
              <a:t>評比</a:t>
            </a:r>
            <a:r>
              <a:rPr lang="zh-TW" altLang="en-US" sz="2000" i="0" dirty="0">
                <a:latin typeface="Times New Roman" panose="02020603050405020304" pitchFamily="18" charset="0"/>
                <a:ea typeface="標楷體" panose="03000509000000000000" pitchFamily="65" charset="-120"/>
              </a:rPr>
              <a:t>”</a:t>
            </a:r>
            <a:r>
              <a:rPr lang="zh-TW" altLang="en-US" sz="2000" i="0" dirty="0">
                <a:latin typeface="標楷體" panose="03000509000000000000" pitchFamily="65" charset="-120"/>
                <a:ea typeface="標楷體" panose="03000509000000000000" pitchFamily="65" charset="-120"/>
              </a:rPr>
              <a:t>之影帶通常用以培養此概念</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15</a:t>
            </a:fld>
            <a:endParaRPr lang="en-US"/>
          </a:p>
        </p:txBody>
      </p:sp>
    </p:spTree>
    <p:extLst>
      <p:ext uri="{BB962C8B-B14F-4D97-AF65-F5344CB8AC3E}">
        <p14:creationId xmlns:p14="http://schemas.microsoft.com/office/powerpoint/2010/main" val="370015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381000"/>
            <a:ext cx="8001000" cy="838200"/>
          </a:xfrm>
        </p:spPr>
        <p:txBody>
          <a:bodyPr/>
          <a:lstStyle/>
          <a:p>
            <a:r>
              <a:rPr lang="en-US" altLang="zh-TW" sz="2200" dirty="0">
                <a:latin typeface="Times New Roman" panose="02020603050405020304" pitchFamily="18" charset="0"/>
              </a:rPr>
              <a:t>The importance and Uses of Motion and Time study</a:t>
            </a:r>
            <a:br>
              <a:rPr lang="en-US" altLang="zh-TW" sz="2200" dirty="0">
                <a:latin typeface="Times New Roman" panose="02020603050405020304" pitchFamily="18" charset="0"/>
              </a:rPr>
            </a:br>
            <a:r>
              <a:rPr lang="zh-TW" altLang="en-US" sz="2200" i="0" dirty="0">
                <a:latin typeface="標楷體" panose="03000509000000000000" pitchFamily="65" charset="-120"/>
                <a:ea typeface="標楷體" panose="03000509000000000000" pitchFamily="65" charset="-120"/>
              </a:rPr>
              <a:t>標準工時之定義之</a:t>
            </a:r>
            <a:r>
              <a:rPr lang="zh-CN" altLang="en-US" sz="2200" i="0" dirty="0">
                <a:latin typeface="標楷體" panose="03000509000000000000" pitchFamily="65" charset="-120"/>
                <a:ea typeface="標楷體" panose="03000509000000000000" pitchFamily="65" charset="-120"/>
              </a:rPr>
              <a:t>五</a:t>
            </a:r>
            <a:endParaRPr lang="zh-TW" altLang="en-US" sz="2200" i="0" dirty="0">
              <a:latin typeface="標楷體" panose="03000509000000000000" pitchFamily="65" charset="-120"/>
              <a:ea typeface="標楷體" panose="03000509000000000000" pitchFamily="65" charset="-120"/>
            </a:endParaRPr>
          </a:p>
        </p:txBody>
      </p:sp>
      <p:sp>
        <p:nvSpPr>
          <p:cNvPr id="13315" name="Rectangle 3"/>
          <p:cNvSpPr>
            <a:spLocks noGrp="1" noChangeArrowheads="1"/>
          </p:cNvSpPr>
          <p:nvPr>
            <p:ph type="body" idx="1"/>
          </p:nvPr>
        </p:nvSpPr>
        <p:spPr/>
        <p:txBody>
          <a:bodyPr/>
          <a:lstStyle/>
          <a:p>
            <a:r>
              <a:rPr lang="en-US" altLang="zh-TW" sz="2000" dirty="0">
                <a:latin typeface="Times New Roman" panose="02020603050405020304" pitchFamily="18" charset="0"/>
              </a:rPr>
              <a:t>4.Quanlity standard/ </a:t>
            </a:r>
            <a:r>
              <a:rPr lang="zh-CN" altLang="en-US" sz="2000" dirty="0">
                <a:latin typeface="Times New Roman" panose="02020603050405020304" pitchFamily="18" charset="0"/>
              </a:rPr>
              <a:t>品质标准</a:t>
            </a:r>
            <a:endParaRPr lang="zh-TW" altLang="en-US" sz="2000" dirty="0">
              <a:latin typeface="Times New Roman" panose="02020603050405020304" pitchFamily="18" charset="0"/>
            </a:endParaRPr>
          </a:p>
          <a:p>
            <a:pPr lvl="1"/>
            <a:r>
              <a:rPr lang="en-US" altLang="zh-TW" sz="1600" dirty="0">
                <a:latin typeface="Times New Roman" panose="02020603050405020304" pitchFamily="18" charset="0"/>
              </a:rPr>
              <a:t>-1.The product is suitable for </a:t>
            </a:r>
            <a:r>
              <a:rPr lang="en-US" altLang="zh-TW" sz="1600" dirty="0" err="1">
                <a:latin typeface="Times New Roman" panose="02020603050405020304" pitchFamily="18" charset="0"/>
              </a:rPr>
              <a:t>quanlity</a:t>
            </a:r>
            <a:endParaRPr lang="en-US" altLang="zh-TW" sz="1600" dirty="0">
              <a:latin typeface="Times New Roman" panose="02020603050405020304" pitchFamily="18" charset="0"/>
            </a:endParaRPr>
          </a:p>
          <a:p>
            <a:pPr lvl="1">
              <a:buFont typeface="Wingdings" panose="05000000000000000000" pitchFamily="2" charset="2"/>
              <a:buNone/>
            </a:pPr>
            <a:r>
              <a:rPr lang="en-US" altLang="zh-TW" sz="1600" dirty="0">
                <a:latin typeface="Times New Roman" panose="02020603050405020304" pitchFamily="18" charset="0"/>
              </a:rPr>
              <a:t>          </a:t>
            </a:r>
            <a:r>
              <a:rPr lang="zh-CN" altLang="en-US" sz="1600" dirty="0">
                <a:latin typeface="Times New Roman" panose="02020603050405020304" pitchFamily="18" charset="0"/>
                <a:ea typeface="標楷體" panose="03000509000000000000" pitchFamily="65" charset="-120"/>
              </a:rPr>
              <a:t>完成产品符合品质标准</a:t>
            </a:r>
            <a:endParaRPr lang="zh-TW" altLang="en-US" sz="1600" dirty="0">
              <a:latin typeface="Times New Roman" panose="02020603050405020304" pitchFamily="18" charset="0"/>
            </a:endParaRPr>
          </a:p>
          <a:p>
            <a:pPr lvl="1"/>
            <a:r>
              <a:rPr lang="en-US" altLang="zh-TW" sz="1600" dirty="0">
                <a:latin typeface="Times New Roman" panose="02020603050405020304" pitchFamily="18" charset="0"/>
              </a:rPr>
              <a:t>-2.</a:t>
            </a:r>
            <a:r>
              <a:rPr lang="en-US" altLang="zh-CN" sz="1600" dirty="0">
                <a:latin typeface="Times New Roman" panose="02020603050405020304" pitchFamily="18" charset="0"/>
              </a:rPr>
              <a:t>self -check</a:t>
            </a:r>
            <a:endParaRPr lang="en-US" altLang="zh-TW" sz="1600" dirty="0">
              <a:latin typeface="Times New Roman" panose="02020603050405020304" pitchFamily="18" charset="0"/>
            </a:endParaRPr>
          </a:p>
          <a:p>
            <a:pPr lvl="1">
              <a:buFont typeface="Wingdings" panose="05000000000000000000" pitchFamily="2" charset="2"/>
              <a:buNone/>
            </a:pPr>
            <a:r>
              <a:rPr lang="en-US" altLang="zh-TW" sz="1600" dirty="0">
                <a:latin typeface="Times New Roman" panose="02020603050405020304" pitchFamily="18" charset="0"/>
              </a:rPr>
              <a:t>          </a:t>
            </a:r>
            <a:r>
              <a:rPr lang="zh-CN" altLang="en-US" sz="1600" dirty="0">
                <a:latin typeface="Times New Roman" panose="02020603050405020304" pitchFamily="18" charset="0"/>
              </a:rPr>
              <a:t>自检完成产品确认</a:t>
            </a:r>
            <a:endParaRPr lang="zh-TW" altLang="en-US" sz="1600" dirty="0">
              <a:latin typeface="Times New Roman" panose="02020603050405020304" pitchFamily="18" charset="0"/>
            </a:endParaRPr>
          </a:p>
          <a:p>
            <a:pPr lvl="1"/>
            <a:r>
              <a:rPr lang="en-US" altLang="zh-TW" sz="1600" dirty="0">
                <a:latin typeface="Times New Roman" panose="02020603050405020304" pitchFamily="18" charset="0"/>
              </a:rPr>
              <a:t>-3.The position of incoming and outgoing material</a:t>
            </a:r>
          </a:p>
          <a:p>
            <a:pPr lvl="1">
              <a:buFont typeface="Wingdings" panose="05000000000000000000" pitchFamily="2" charset="2"/>
              <a:buNone/>
            </a:pPr>
            <a:r>
              <a:rPr lang="en-US" altLang="zh-TW" sz="1600" dirty="0">
                <a:latin typeface="標楷體" panose="03000509000000000000" pitchFamily="65" charset="-120"/>
                <a:ea typeface="標楷體" panose="03000509000000000000" pitchFamily="65" charset="-120"/>
              </a:rPr>
              <a:t>     </a:t>
            </a:r>
            <a:r>
              <a:rPr lang="zh-TW" altLang="en-US" sz="1600" dirty="0">
                <a:latin typeface="標楷體" panose="03000509000000000000" pitchFamily="65" charset="-120"/>
                <a:ea typeface="標楷體" panose="03000509000000000000" pitchFamily="65" charset="-120"/>
              </a:rPr>
              <a:t>物料進出之位置</a:t>
            </a:r>
            <a:endParaRPr lang="zh-TW" altLang="en-US" sz="1600" dirty="0">
              <a:latin typeface="Times New Roman" panose="02020603050405020304" pitchFamily="18" charset="0"/>
            </a:endParaRPr>
          </a:p>
          <a:p>
            <a:pPr lvl="1"/>
            <a:r>
              <a:rPr lang="en-US" altLang="zh-TW" sz="1600" dirty="0">
                <a:latin typeface="Times New Roman" panose="02020603050405020304" pitchFamily="18" charset="0"/>
              </a:rPr>
              <a:t>-4.Additional requirement like safety, quality, housekeeping, and maintenance tasks </a:t>
            </a:r>
          </a:p>
          <a:p>
            <a:pPr lvl="1">
              <a:buFont typeface="Wingdings" panose="05000000000000000000" pitchFamily="2" charset="2"/>
              <a:buNone/>
            </a:pPr>
            <a:r>
              <a:rPr lang="en-US" altLang="zh-TW" sz="1600" dirty="0">
                <a:latin typeface="Times New Roman" panose="02020603050405020304" pitchFamily="18" charset="0"/>
              </a:rPr>
              <a:t>          </a:t>
            </a:r>
            <a:r>
              <a:rPr lang="zh-TW" altLang="en-US" sz="1600" dirty="0">
                <a:latin typeface="標楷體" panose="03000509000000000000" pitchFamily="65" charset="-120"/>
                <a:ea typeface="標楷體" panose="03000509000000000000" pitchFamily="65" charset="-120"/>
              </a:rPr>
              <a:t>額外之要求</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如安全</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品質</a:t>
            </a:r>
            <a:r>
              <a:rPr lang="en-US" altLang="zh-TW" sz="1600" dirty="0">
                <a:latin typeface="標楷體" panose="03000509000000000000" pitchFamily="65" charset="-120"/>
                <a:ea typeface="標楷體" panose="03000509000000000000" pitchFamily="65" charset="-120"/>
              </a:rPr>
              <a:t>,5S,</a:t>
            </a:r>
            <a:r>
              <a:rPr lang="zh-TW" altLang="en-US" sz="1600" dirty="0">
                <a:latin typeface="標楷體" panose="03000509000000000000" pitchFamily="65" charset="-120"/>
                <a:ea typeface="標楷體" panose="03000509000000000000" pitchFamily="65" charset="-120"/>
              </a:rPr>
              <a:t>保養</a:t>
            </a:r>
            <a:endParaRPr lang="zh-TW" altLang="en-US" sz="1600" dirty="0">
              <a:latin typeface="Times New Roman" panose="02020603050405020304" pitchFamily="18"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16</a:t>
            </a:fld>
            <a:endParaRPr lang="en-US"/>
          </a:p>
        </p:txBody>
      </p:sp>
    </p:spTree>
    <p:extLst>
      <p:ext uri="{BB962C8B-B14F-4D97-AF65-F5344CB8AC3E}">
        <p14:creationId xmlns:p14="http://schemas.microsoft.com/office/powerpoint/2010/main" val="3548063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04800"/>
            <a:ext cx="8077200" cy="838200"/>
          </a:xfrm>
        </p:spPr>
        <p:txBody>
          <a:bodyPr/>
          <a:lstStyle/>
          <a:p>
            <a:r>
              <a:rPr lang="en-US" altLang="zh-TW" sz="2200" dirty="0">
                <a:latin typeface="Times New Roman" panose="02020603050405020304" pitchFamily="18" charset="0"/>
              </a:rPr>
              <a:t>The importance and Uses of Motion and Time study</a:t>
            </a:r>
            <a:br>
              <a:rPr lang="en-US" altLang="zh-TW" sz="2200" dirty="0">
                <a:latin typeface="Times New Roman" panose="02020603050405020304" pitchFamily="18" charset="0"/>
              </a:rPr>
            </a:br>
            <a:r>
              <a:rPr lang="zh-TW" altLang="en-US" sz="2200" i="0" dirty="0">
                <a:latin typeface="標楷體" panose="03000509000000000000" pitchFamily="65" charset="-120"/>
                <a:ea typeface="標楷體" panose="03000509000000000000" pitchFamily="65" charset="-120"/>
              </a:rPr>
              <a:t>標準工時之</a:t>
            </a:r>
            <a:r>
              <a:rPr lang="zh-TW" altLang="en-US" sz="2200" i="0" dirty="0">
                <a:latin typeface="Times New Roman" panose="02020603050405020304" pitchFamily="18" charset="0"/>
                <a:ea typeface="標楷體" panose="03000509000000000000" pitchFamily="65" charset="-120"/>
              </a:rPr>
              <a:t>運用</a:t>
            </a:r>
            <a:r>
              <a:rPr lang="zh-TW" altLang="en-US" sz="2200" i="0" dirty="0">
                <a:latin typeface="標楷體" panose="03000509000000000000" pitchFamily="65" charset="-120"/>
                <a:ea typeface="標楷體" panose="03000509000000000000" pitchFamily="65" charset="-120"/>
              </a:rPr>
              <a:t>之一</a:t>
            </a:r>
          </a:p>
        </p:txBody>
      </p:sp>
      <p:sp>
        <p:nvSpPr>
          <p:cNvPr id="15363" name="Rectangle 3"/>
          <p:cNvSpPr>
            <a:spLocks noGrp="1" noChangeArrowheads="1"/>
          </p:cNvSpPr>
          <p:nvPr>
            <p:ph type="body" idx="1"/>
          </p:nvPr>
        </p:nvSpPr>
        <p:spPr/>
        <p:txBody>
          <a:bodyPr>
            <a:normAutofit lnSpcReduction="10000"/>
          </a:bodyPr>
          <a:lstStyle/>
          <a:p>
            <a:pPr>
              <a:buFont typeface="Monotype Sorts" pitchFamily="2" charset="2"/>
              <a:buNone/>
            </a:pPr>
            <a:r>
              <a:rPr lang="en-US" altLang="zh-TW" sz="2400">
                <a:latin typeface="Times New Roman" panose="02020603050405020304" pitchFamily="18" charset="0"/>
              </a:rPr>
              <a:t>Use of time standard</a:t>
            </a:r>
            <a:r>
              <a:rPr lang="en-US" altLang="zh-TW">
                <a:latin typeface="Times New Roman" panose="02020603050405020304" pitchFamily="18" charset="0"/>
              </a:rPr>
              <a:t> </a:t>
            </a:r>
          </a:p>
          <a:p>
            <a:pPr>
              <a:buFont typeface="Monotype Sorts" pitchFamily="2" charset="2"/>
              <a:buNone/>
            </a:pPr>
            <a:r>
              <a:rPr lang="zh-TW" altLang="en-US" sz="2400" i="0">
                <a:latin typeface="Times New Roman" panose="02020603050405020304" pitchFamily="18" charset="0"/>
                <a:ea typeface="標楷體" panose="03000509000000000000" pitchFamily="65" charset="-120"/>
              </a:rPr>
              <a:t>標準工時之運用</a:t>
            </a:r>
            <a:endParaRPr lang="zh-TW" altLang="en-US" sz="2800">
              <a:latin typeface="Times New Roman" panose="02020603050405020304" pitchFamily="18" charset="0"/>
            </a:endParaRPr>
          </a:p>
          <a:p>
            <a:pPr lvl="1"/>
            <a:r>
              <a:rPr lang="en-US" altLang="zh-TW" sz="2000">
                <a:latin typeface="Times New Roman" panose="02020603050405020304" pitchFamily="18" charset="0"/>
              </a:rPr>
              <a:t>-1.How many machines do we need</a:t>
            </a:r>
          </a:p>
          <a:p>
            <a:pPr lvl="1">
              <a:buFont typeface="Wingdings" panose="05000000000000000000" pitchFamily="2" charset="2"/>
              <a:buNone/>
            </a:pPr>
            <a:r>
              <a:rPr lang="en-US" altLang="zh-TW" sz="2000" i="0">
                <a:latin typeface="標楷體" panose="03000509000000000000" pitchFamily="65" charset="-120"/>
                <a:ea typeface="標楷體" panose="03000509000000000000" pitchFamily="65" charset="-120"/>
              </a:rPr>
              <a:t>    </a:t>
            </a:r>
            <a:r>
              <a:rPr lang="zh-TW" altLang="en-US" sz="2000" i="0">
                <a:latin typeface="標楷體" panose="03000509000000000000" pitchFamily="65" charset="-120"/>
                <a:ea typeface="標楷體" panose="03000509000000000000" pitchFamily="65" charset="-120"/>
              </a:rPr>
              <a:t>需配置多少機器</a:t>
            </a:r>
            <a:endParaRPr lang="zh-TW" altLang="en-US" sz="2000">
              <a:latin typeface="Times New Roman" panose="02020603050405020304" pitchFamily="18" charset="0"/>
            </a:endParaRPr>
          </a:p>
          <a:p>
            <a:pPr lvl="1"/>
            <a:r>
              <a:rPr lang="en-US" altLang="zh-TW" sz="2000">
                <a:latin typeface="Times New Roman" panose="02020603050405020304" pitchFamily="18" charset="0"/>
              </a:rPr>
              <a:t>-2.How many people should we hire</a:t>
            </a:r>
          </a:p>
          <a:p>
            <a:pPr>
              <a:buFont typeface="Monotype Sorts" pitchFamily="2" charset="2"/>
              <a:buNone/>
            </a:pPr>
            <a:r>
              <a:rPr lang="en-US" altLang="zh-TW" sz="2000" i="0">
                <a:latin typeface="標楷體" panose="03000509000000000000" pitchFamily="65" charset="-120"/>
                <a:ea typeface="標楷體" panose="03000509000000000000" pitchFamily="65" charset="-120"/>
              </a:rPr>
              <a:t>        </a:t>
            </a:r>
            <a:r>
              <a:rPr lang="zh-TW" altLang="en-US" sz="2000" i="0">
                <a:latin typeface="標楷體" panose="03000509000000000000" pitchFamily="65" charset="-120"/>
                <a:ea typeface="標楷體" panose="03000509000000000000" pitchFamily="65" charset="-120"/>
              </a:rPr>
              <a:t>需僱用多少員工</a:t>
            </a:r>
            <a:endParaRPr lang="zh-TW" altLang="en-US" sz="2400" i="0">
              <a:latin typeface="標楷體" panose="03000509000000000000" pitchFamily="65" charset="-120"/>
              <a:ea typeface="標楷體" panose="03000509000000000000" pitchFamily="65" charset="-120"/>
            </a:endParaRPr>
          </a:p>
          <a:p>
            <a:pPr lvl="1"/>
            <a:r>
              <a:rPr lang="en-US" altLang="zh-TW" sz="2000">
                <a:latin typeface="Times New Roman" panose="02020603050405020304" pitchFamily="18" charset="0"/>
              </a:rPr>
              <a:t>-3.How much will our product cost</a:t>
            </a:r>
          </a:p>
          <a:p>
            <a:pPr lvl="1">
              <a:buFont typeface="Wingdings" panose="05000000000000000000" pitchFamily="2" charset="2"/>
              <a:buNone/>
            </a:pPr>
            <a:r>
              <a:rPr lang="en-US" altLang="zh-TW" sz="2000">
                <a:latin typeface="Times New Roman" panose="02020603050405020304" pitchFamily="18" charset="0"/>
              </a:rPr>
              <a:t>         </a:t>
            </a:r>
            <a:r>
              <a:rPr lang="zh-TW" altLang="en-US" sz="2000" i="0">
                <a:latin typeface="Times New Roman" panose="02020603050405020304" pitchFamily="18" charset="0"/>
                <a:ea typeface="標楷體" panose="03000509000000000000" pitchFamily="65" charset="-120"/>
              </a:rPr>
              <a:t>產品之成本</a:t>
            </a:r>
            <a:endParaRPr lang="zh-TW" altLang="en-US" sz="2000">
              <a:latin typeface="Times New Roman" panose="02020603050405020304" pitchFamily="18" charset="0"/>
            </a:endParaRPr>
          </a:p>
          <a:p>
            <a:pPr lvl="1"/>
            <a:r>
              <a:rPr lang="en-US" altLang="zh-TW" sz="2000">
                <a:latin typeface="Times New Roman" panose="02020603050405020304" pitchFamily="18" charset="0"/>
              </a:rPr>
              <a:t>-4.When we starting a job</a:t>
            </a:r>
          </a:p>
          <a:p>
            <a:pPr lvl="1">
              <a:buFont typeface="Wingdings" panose="05000000000000000000" pitchFamily="2" charset="2"/>
              <a:buNone/>
            </a:pPr>
            <a:r>
              <a:rPr lang="en-US" altLang="zh-TW" sz="2000">
                <a:latin typeface="Times New Roman" panose="02020603050405020304" pitchFamily="18" charset="0"/>
              </a:rPr>
              <a:t>         </a:t>
            </a:r>
            <a:r>
              <a:rPr lang="zh-TW" altLang="en-US" sz="2000" i="0">
                <a:latin typeface="Times New Roman" panose="02020603050405020304" pitchFamily="18" charset="0"/>
                <a:ea typeface="標楷體" panose="03000509000000000000" pitchFamily="65" charset="-120"/>
              </a:rPr>
              <a:t>何時開始作業</a:t>
            </a:r>
            <a:endParaRPr lang="zh-TW" altLang="en-US" sz="2000">
              <a:latin typeface="Times New Roman" panose="02020603050405020304" pitchFamily="18" charset="0"/>
            </a:endParaRPr>
          </a:p>
          <a:p>
            <a:pPr lvl="2"/>
            <a:r>
              <a:rPr lang="en-US" altLang="zh-TW" sz="1800">
                <a:latin typeface="Times New Roman" panose="02020603050405020304" pitchFamily="18" charset="0"/>
              </a:rPr>
              <a:t>-a.How much work can we handle with the equipment and people we have</a:t>
            </a:r>
          </a:p>
          <a:p>
            <a:pPr lvl="2">
              <a:buFont typeface="Wingdings" panose="05000000000000000000" pitchFamily="2" charset="2"/>
              <a:buNone/>
            </a:pPr>
            <a:r>
              <a:rPr lang="en-US" altLang="zh-TW" sz="1800">
                <a:latin typeface="Times New Roman" panose="02020603050405020304" pitchFamily="18" charset="0"/>
              </a:rPr>
              <a:t>    </a:t>
            </a:r>
            <a:r>
              <a:rPr lang="zh-TW" altLang="en-US" sz="1800" i="0">
                <a:latin typeface="標楷體" panose="03000509000000000000" pitchFamily="65" charset="-120"/>
                <a:ea typeface="標楷體" panose="03000509000000000000" pitchFamily="65" charset="-120"/>
              </a:rPr>
              <a:t>以現有之設備及人工</a:t>
            </a:r>
            <a:r>
              <a:rPr lang="en-US" altLang="zh-TW" sz="1800" i="0">
                <a:latin typeface="標楷體" panose="03000509000000000000" pitchFamily="65" charset="-120"/>
                <a:ea typeface="標楷體" panose="03000509000000000000" pitchFamily="65" charset="-120"/>
              </a:rPr>
              <a:t>, </a:t>
            </a:r>
            <a:r>
              <a:rPr lang="zh-TW" altLang="en-US" sz="1800" i="0">
                <a:latin typeface="標楷體" panose="03000509000000000000" pitchFamily="65" charset="-120"/>
                <a:ea typeface="標楷體" panose="03000509000000000000" pitchFamily="65" charset="-120"/>
              </a:rPr>
              <a:t>可處理多少工作</a:t>
            </a:r>
            <a:endParaRPr lang="zh-TW" altLang="en-US" sz="1800">
              <a:latin typeface="Times New Roman" panose="02020603050405020304" pitchFamily="18"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17</a:t>
            </a:fld>
            <a:endParaRPr lang="en-US"/>
          </a:p>
        </p:txBody>
      </p:sp>
    </p:spTree>
    <p:extLst>
      <p:ext uri="{BB962C8B-B14F-4D97-AF65-F5344CB8AC3E}">
        <p14:creationId xmlns:p14="http://schemas.microsoft.com/office/powerpoint/2010/main" val="3592009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304800"/>
            <a:ext cx="8001000" cy="914400"/>
          </a:xfrm>
        </p:spPr>
        <p:txBody>
          <a:bodyPr/>
          <a:lstStyle/>
          <a:p>
            <a:r>
              <a:rPr lang="en-US" altLang="zh-TW" sz="2200" dirty="0">
                <a:latin typeface="Times New Roman" panose="02020603050405020304" pitchFamily="18" charset="0"/>
              </a:rPr>
              <a:t>The importance and Uses of Motion and Time study</a:t>
            </a:r>
            <a:br>
              <a:rPr lang="en-US" altLang="zh-TW" sz="2200" dirty="0">
                <a:latin typeface="Times New Roman" panose="02020603050405020304" pitchFamily="18" charset="0"/>
              </a:rPr>
            </a:br>
            <a:r>
              <a:rPr lang="zh-TW" altLang="en-US" sz="2200" i="0" dirty="0">
                <a:latin typeface="標楷體" panose="03000509000000000000" pitchFamily="65" charset="-120"/>
                <a:ea typeface="標楷體" panose="03000509000000000000" pitchFamily="65" charset="-120"/>
              </a:rPr>
              <a:t>標準工時之</a:t>
            </a:r>
            <a:r>
              <a:rPr lang="zh-TW" altLang="en-US" sz="2200" i="0" dirty="0">
                <a:latin typeface="Times New Roman" panose="02020603050405020304" pitchFamily="18" charset="0"/>
                <a:ea typeface="標楷體" panose="03000509000000000000" pitchFamily="65" charset="-120"/>
              </a:rPr>
              <a:t>運用</a:t>
            </a:r>
            <a:r>
              <a:rPr lang="zh-TW" altLang="en-US" sz="2200" i="0" dirty="0">
                <a:latin typeface="標楷體" panose="03000509000000000000" pitchFamily="65" charset="-120"/>
                <a:ea typeface="標楷體" panose="03000509000000000000" pitchFamily="65" charset="-120"/>
              </a:rPr>
              <a:t>之二</a:t>
            </a:r>
          </a:p>
        </p:txBody>
      </p:sp>
      <p:sp>
        <p:nvSpPr>
          <p:cNvPr id="16387" name="Rectangle 3"/>
          <p:cNvSpPr>
            <a:spLocks noGrp="1" noChangeArrowheads="1"/>
          </p:cNvSpPr>
          <p:nvPr>
            <p:ph type="body" idx="1"/>
          </p:nvPr>
        </p:nvSpPr>
        <p:spPr/>
        <p:txBody>
          <a:bodyPr/>
          <a:lstStyle/>
          <a:p>
            <a:pPr>
              <a:buFont typeface="Monotype Sorts" pitchFamily="2" charset="2"/>
              <a:buNone/>
            </a:pPr>
            <a:r>
              <a:rPr lang="en-US" altLang="zh-TW" sz="2400">
                <a:latin typeface="Times New Roman" panose="02020603050405020304" pitchFamily="18" charset="0"/>
              </a:rPr>
              <a:t>Use of time standard</a:t>
            </a:r>
            <a:r>
              <a:rPr lang="en-US" altLang="zh-TW">
                <a:latin typeface="Times New Roman" panose="02020603050405020304" pitchFamily="18" charset="0"/>
              </a:rPr>
              <a:t> </a:t>
            </a:r>
          </a:p>
          <a:p>
            <a:pPr>
              <a:buFont typeface="Monotype Sorts" pitchFamily="2" charset="2"/>
              <a:buNone/>
            </a:pPr>
            <a:r>
              <a:rPr lang="zh-TW" altLang="en-US" sz="2400" i="0">
                <a:latin typeface="Times New Roman" panose="02020603050405020304" pitchFamily="18" charset="0"/>
                <a:ea typeface="標楷體" panose="03000509000000000000" pitchFamily="65" charset="-120"/>
              </a:rPr>
              <a:t>標準工時之運用</a:t>
            </a:r>
            <a:endParaRPr lang="zh-TW" altLang="en-US" sz="2800">
              <a:latin typeface="Times New Roman" panose="02020603050405020304" pitchFamily="18" charset="0"/>
            </a:endParaRPr>
          </a:p>
          <a:p>
            <a:pPr lvl="2"/>
            <a:r>
              <a:rPr lang="en-US" altLang="zh-TW" sz="1800">
                <a:latin typeface="Times New Roman" panose="02020603050405020304" pitchFamily="18" charset="0"/>
              </a:rPr>
              <a:t>-b.How do we schedule and load machines, work centers, departments, and people</a:t>
            </a:r>
          </a:p>
          <a:p>
            <a:pPr lvl="2">
              <a:buFont typeface="Wingdings" panose="05000000000000000000" pitchFamily="2" charset="2"/>
              <a:buNone/>
            </a:pPr>
            <a:r>
              <a:rPr lang="en-US" altLang="zh-TW" sz="1800">
                <a:latin typeface="Times New Roman" panose="02020603050405020304" pitchFamily="18" charset="0"/>
              </a:rPr>
              <a:t>     </a:t>
            </a:r>
            <a:r>
              <a:rPr lang="zh-TW" altLang="en-US" sz="1800" i="0">
                <a:latin typeface="標楷體" panose="03000509000000000000" pitchFamily="65" charset="-120"/>
                <a:ea typeface="標楷體" panose="03000509000000000000" pitchFamily="65" charset="-120"/>
              </a:rPr>
              <a:t>如何規劃機器</a:t>
            </a:r>
            <a:r>
              <a:rPr lang="en-US" altLang="zh-TW" sz="1800" i="0">
                <a:latin typeface="標楷體" panose="03000509000000000000" pitchFamily="65" charset="-120"/>
                <a:ea typeface="標楷體" panose="03000509000000000000" pitchFamily="65" charset="-120"/>
              </a:rPr>
              <a:t>,</a:t>
            </a:r>
            <a:r>
              <a:rPr lang="zh-TW" altLang="en-US" sz="1800" i="0">
                <a:latin typeface="標楷體" panose="03000509000000000000" pitchFamily="65" charset="-120"/>
                <a:ea typeface="標楷體" panose="03000509000000000000" pitchFamily="65" charset="-120"/>
              </a:rPr>
              <a:t>工作站</a:t>
            </a:r>
            <a:r>
              <a:rPr lang="en-US" altLang="zh-TW" sz="1800" i="0">
                <a:latin typeface="標楷體" panose="03000509000000000000" pitchFamily="65" charset="-120"/>
                <a:ea typeface="標楷體" panose="03000509000000000000" pitchFamily="65" charset="-120"/>
              </a:rPr>
              <a:t>,</a:t>
            </a:r>
            <a:r>
              <a:rPr lang="zh-TW" altLang="en-US" sz="1800" i="0">
                <a:latin typeface="標楷體" panose="03000509000000000000" pitchFamily="65" charset="-120"/>
                <a:ea typeface="標楷體" panose="03000509000000000000" pitchFamily="65" charset="-120"/>
              </a:rPr>
              <a:t>各部門及員工之排程</a:t>
            </a:r>
            <a:endParaRPr lang="zh-TW" altLang="en-US" sz="1800">
              <a:latin typeface="Times New Roman" panose="02020603050405020304" pitchFamily="18" charset="0"/>
            </a:endParaRPr>
          </a:p>
          <a:p>
            <a:pPr lvl="1"/>
            <a:r>
              <a:rPr lang="en-US" altLang="zh-TW" sz="2000">
                <a:latin typeface="Times New Roman" panose="02020603050405020304" pitchFamily="18" charset="0"/>
              </a:rPr>
              <a:t>-5.How do we balance the work load among people on assembly and pack-out lines</a:t>
            </a:r>
          </a:p>
          <a:p>
            <a:pPr lvl="1">
              <a:buFont typeface="Wingdings" panose="05000000000000000000" pitchFamily="2" charset="2"/>
              <a:buNone/>
            </a:pPr>
            <a:r>
              <a:rPr lang="en-US" altLang="zh-TW" sz="2000">
                <a:latin typeface="Times New Roman" panose="02020603050405020304" pitchFamily="18" charset="0"/>
              </a:rPr>
              <a:t>       </a:t>
            </a:r>
            <a:r>
              <a:rPr lang="zh-TW" altLang="en-US" sz="2000" i="0">
                <a:latin typeface="標楷體" panose="03000509000000000000" pitchFamily="65" charset="-120"/>
                <a:ea typeface="標楷體" panose="03000509000000000000" pitchFamily="65" charset="-120"/>
              </a:rPr>
              <a:t>如何平衡組立線</a:t>
            </a:r>
            <a:r>
              <a:rPr lang="en-US" altLang="zh-TW" sz="2000" i="0">
                <a:latin typeface="標楷體" panose="03000509000000000000" pitchFamily="65" charset="-120"/>
                <a:ea typeface="標楷體" panose="03000509000000000000" pitchFamily="65" charset="-120"/>
              </a:rPr>
              <a:t>,</a:t>
            </a:r>
            <a:r>
              <a:rPr lang="zh-TW" altLang="en-US" sz="2000" i="0">
                <a:latin typeface="標楷體" panose="03000509000000000000" pitchFamily="65" charset="-120"/>
                <a:ea typeface="標楷體" panose="03000509000000000000" pitchFamily="65" charset="-120"/>
              </a:rPr>
              <a:t>使每一工作站之負荷均等</a:t>
            </a:r>
            <a:endParaRPr lang="zh-TW" altLang="en-US" sz="2000">
              <a:latin typeface="Times New Roman" panose="02020603050405020304" pitchFamily="18" charset="0"/>
            </a:endParaRPr>
          </a:p>
          <a:p>
            <a:pPr lvl="1"/>
            <a:r>
              <a:rPr lang="en-US" altLang="zh-TW" sz="2000">
                <a:latin typeface="Times New Roman" panose="02020603050405020304" pitchFamily="18" charset="0"/>
              </a:rPr>
              <a:t>-6.How do we measure productivity</a:t>
            </a:r>
          </a:p>
          <a:p>
            <a:pPr lvl="1">
              <a:buFont typeface="Wingdings" panose="05000000000000000000" pitchFamily="2" charset="2"/>
              <a:buNone/>
            </a:pPr>
            <a:r>
              <a:rPr lang="en-US" altLang="zh-TW" sz="2000">
                <a:latin typeface="Times New Roman" panose="02020603050405020304" pitchFamily="18" charset="0"/>
              </a:rPr>
              <a:t>       </a:t>
            </a:r>
            <a:r>
              <a:rPr lang="zh-TW" altLang="en-US" sz="2000" i="0">
                <a:latin typeface="Times New Roman" panose="02020603050405020304" pitchFamily="18" charset="0"/>
                <a:ea typeface="標楷體" panose="03000509000000000000" pitchFamily="65" charset="-120"/>
              </a:rPr>
              <a:t>如何衡量生產力</a:t>
            </a:r>
            <a:endParaRPr lang="zh-TW" altLang="en-US" sz="2000">
              <a:latin typeface="Times New Roman" panose="02020603050405020304" pitchFamily="18" charset="0"/>
            </a:endParaRPr>
          </a:p>
          <a:p>
            <a:pPr lvl="1"/>
            <a:r>
              <a:rPr lang="en-US" altLang="zh-TW" sz="2000">
                <a:latin typeface="Times New Roman" panose="02020603050405020304" pitchFamily="18" charset="0"/>
              </a:rPr>
              <a:t>-7.How can we pay our people for outstanding performance</a:t>
            </a:r>
          </a:p>
          <a:p>
            <a:pPr lvl="1">
              <a:buFont typeface="Wingdings" panose="05000000000000000000" pitchFamily="2" charset="2"/>
              <a:buNone/>
            </a:pPr>
            <a:r>
              <a:rPr lang="en-US" altLang="zh-TW" sz="2000">
                <a:latin typeface="Times New Roman" panose="02020603050405020304" pitchFamily="18" charset="0"/>
              </a:rPr>
              <a:t>       </a:t>
            </a:r>
            <a:r>
              <a:rPr lang="zh-TW" altLang="en-US" sz="2000" i="0">
                <a:latin typeface="Times New Roman" panose="02020603050405020304" pitchFamily="18" charset="0"/>
                <a:ea typeface="標楷體" panose="03000509000000000000" pitchFamily="65" charset="-120"/>
              </a:rPr>
              <a:t>如何獎勵傑出之員工</a:t>
            </a:r>
            <a:endParaRPr lang="zh-TW" altLang="en-US" sz="2000">
              <a:latin typeface="Times New Roman" panose="02020603050405020304" pitchFamily="18" charset="0"/>
            </a:endParaRPr>
          </a:p>
          <a:p>
            <a:pPr lvl="1"/>
            <a:endParaRPr lang="zh-TW" altLang="en-US" sz="2000">
              <a:latin typeface="Times New Roman" panose="02020603050405020304" pitchFamily="18"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18</a:t>
            </a:fld>
            <a:endParaRPr lang="en-US"/>
          </a:p>
        </p:txBody>
      </p:sp>
    </p:spTree>
    <p:extLst>
      <p:ext uri="{BB962C8B-B14F-4D97-AF65-F5344CB8AC3E}">
        <p14:creationId xmlns:p14="http://schemas.microsoft.com/office/powerpoint/2010/main" val="29164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304800"/>
            <a:ext cx="8001000" cy="914400"/>
          </a:xfrm>
        </p:spPr>
        <p:txBody>
          <a:bodyPr/>
          <a:lstStyle/>
          <a:p>
            <a:r>
              <a:rPr lang="en-US" altLang="zh-TW" sz="2200" dirty="0">
                <a:latin typeface="Times New Roman" panose="02020603050405020304" pitchFamily="18" charset="0"/>
              </a:rPr>
              <a:t>The importance and Uses of Motion and Time study</a:t>
            </a:r>
            <a:br>
              <a:rPr lang="en-US" altLang="zh-TW" sz="2200" dirty="0">
                <a:latin typeface="Times New Roman" panose="02020603050405020304" pitchFamily="18" charset="0"/>
              </a:rPr>
            </a:br>
            <a:r>
              <a:rPr lang="zh-TW" altLang="en-US" sz="2200" i="0" dirty="0">
                <a:latin typeface="標楷體" panose="03000509000000000000" pitchFamily="65" charset="-120"/>
                <a:ea typeface="標楷體" panose="03000509000000000000" pitchFamily="65" charset="-120"/>
              </a:rPr>
              <a:t>標準工時之</a:t>
            </a:r>
            <a:r>
              <a:rPr lang="zh-TW" altLang="en-US" sz="2200" i="0" dirty="0">
                <a:latin typeface="Times New Roman" panose="02020603050405020304" pitchFamily="18" charset="0"/>
                <a:ea typeface="標楷體" panose="03000509000000000000" pitchFamily="65" charset="-120"/>
              </a:rPr>
              <a:t>運用</a:t>
            </a:r>
            <a:r>
              <a:rPr lang="zh-TW" altLang="en-US" sz="2200" i="0" dirty="0">
                <a:latin typeface="標楷體" panose="03000509000000000000" pitchFamily="65" charset="-120"/>
                <a:ea typeface="標楷體" panose="03000509000000000000" pitchFamily="65" charset="-120"/>
              </a:rPr>
              <a:t>之三</a:t>
            </a:r>
          </a:p>
        </p:txBody>
      </p:sp>
      <p:sp>
        <p:nvSpPr>
          <p:cNvPr id="17411" name="Rectangle 3"/>
          <p:cNvSpPr>
            <a:spLocks noGrp="1" noChangeArrowheads="1"/>
          </p:cNvSpPr>
          <p:nvPr>
            <p:ph type="body" idx="1"/>
          </p:nvPr>
        </p:nvSpPr>
        <p:spPr/>
        <p:txBody>
          <a:bodyPr/>
          <a:lstStyle/>
          <a:p>
            <a:pPr>
              <a:buFont typeface="Monotype Sorts" pitchFamily="2" charset="2"/>
              <a:buNone/>
            </a:pPr>
            <a:r>
              <a:rPr lang="en-US" altLang="zh-TW" sz="2400">
                <a:latin typeface="Times New Roman" panose="02020603050405020304" pitchFamily="18" charset="0"/>
              </a:rPr>
              <a:t>Use of time standard</a:t>
            </a:r>
            <a:r>
              <a:rPr lang="en-US" altLang="zh-TW">
                <a:latin typeface="Times New Roman" panose="02020603050405020304" pitchFamily="18" charset="0"/>
              </a:rPr>
              <a:t> </a:t>
            </a:r>
          </a:p>
          <a:p>
            <a:pPr>
              <a:buFont typeface="Monotype Sorts" pitchFamily="2" charset="2"/>
              <a:buNone/>
            </a:pPr>
            <a:r>
              <a:rPr lang="zh-TW" altLang="en-US" sz="2400" i="0">
                <a:latin typeface="Times New Roman" panose="02020603050405020304" pitchFamily="18" charset="0"/>
                <a:ea typeface="標楷體" panose="03000509000000000000" pitchFamily="65" charset="-120"/>
              </a:rPr>
              <a:t>標準工時之運用</a:t>
            </a:r>
          </a:p>
          <a:p>
            <a:pPr lvl="1"/>
            <a:r>
              <a:rPr lang="en-US" altLang="zh-TW" sz="2000">
                <a:latin typeface="Times New Roman" panose="02020603050405020304" pitchFamily="18" charset="0"/>
              </a:rPr>
              <a:t>-8.How can select the best method or evaluate cost reduction ideas</a:t>
            </a:r>
          </a:p>
          <a:p>
            <a:pPr lvl="1">
              <a:buFont typeface="Wingdings" panose="05000000000000000000" pitchFamily="2" charset="2"/>
              <a:buNone/>
            </a:pPr>
            <a:r>
              <a:rPr lang="en-US" altLang="zh-TW" sz="2000">
                <a:latin typeface="Times New Roman" panose="02020603050405020304" pitchFamily="18" charset="0"/>
              </a:rPr>
              <a:t>        </a:t>
            </a:r>
            <a:r>
              <a:rPr lang="zh-TW" altLang="en-US" sz="2000" i="0">
                <a:latin typeface="Times New Roman" panose="02020603050405020304" pitchFamily="18" charset="0"/>
                <a:ea typeface="標楷體" panose="03000509000000000000" pitchFamily="65" charset="-120"/>
              </a:rPr>
              <a:t>如何選擇較佳之方法或評估降低成本之方法</a:t>
            </a:r>
            <a:endParaRPr lang="zh-TW" altLang="en-US" sz="2000">
              <a:latin typeface="Times New Roman" panose="02020603050405020304" pitchFamily="18" charset="0"/>
            </a:endParaRPr>
          </a:p>
          <a:p>
            <a:pPr lvl="1"/>
            <a:r>
              <a:rPr lang="en-US" altLang="zh-TW" sz="2000">
                <a:latin typeface="Times New Roman" panose="02020603050405020304" pitchFamily="18" charset="0"/>
              </a:rPr>
              <a:t>-9.How do you evaluate new equipment purchases to justify their expense</a:t>
            </a:r>
          </a:p>
          <a:p>
            <a:pPr lvl="1">
              <a:buFont typeface="Wingdings" panose="05000000000000000000" pitchFamily="2" charset="2"/>
              <a:buNone/>
            </a:pPr>
            <a:r>
              <a:rPr lang="en-US" altLang="zh-TW" sz="2000" i="0">
                <a:latin typeface="Times New Roman" panose="02020603050405020304" pitchFamily="18" charset="0"/>
                <a:ea typeface="標楷體" panose="03000509000000000000" pitchFamily="65" charset="-120"/>
              </a:rPr>
              <a:t>        </a:t>
            </a:r>
            <a:r>
              <a:rPr lang="zh-TW" altLang="en-US" sz="2000" i="0">
                <a:latin typeface="Times New Roman" panose="02020603050405020304" pitchFamily="18" charset="0"/>
                <a:ea typeface="標楷體" panose="03000509000000000000" pitchFamily="65" charset="-120"/>
              </a:rPr>
              <a:t>如何評估採購新設備及其費用之評斷</a:t>
            </a:r>
          </a:p>
          <a:p>
            <a:pPr lvl="1"/>
            <a:r>
              <a:rPr lang="en-US" altLang="zh-TW" sz="2000">
                <a:latin typeface="Times New Roman" panose="02020603050405020304" pitchFamily="18" charset="0"/>
              </a:rPr>
              <a:t>-10.How do we develop a manpower budget</a:t>
            </a:r>
          </a:p>
          <a:p>
            <a:pPr lvl="1">
              <a:buFont typeface="Wingdings" panose="05000000000000000000" pitchFamily="2" charset="2"/>
              <a:buNone/>
            </a:pPr>
            <a:r>
              <a:rPr lang="en-US" altLang="zh-TW" sz="2000">
                <a:latin typeface="Times New Roman" panose="02020603050405020304" pitchFamily="18" charset="0"/>
              </a:rPr>
              <a:t>        </a:t>
            </a:r>
            <a:r>
              <a:rPr lang="zh-TW" altLang="en-US" sz="2000" i="0">
                <a:latin typeface="Times New Roman" panose="02020603050405020304" pitchFamily="18" charset="0"/>
                <a:ea typeface="標楷體" panose="03000509000000000000" pitchFamily="65" charset="-120"/>
              </a:rPr>
              <a:t>如何編列人力預算</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19</a:t>
            </a:fld>
            <a:endParaRPr lang="en-US"/>
          </a:p>
        </p:txBody>
      </p:sp>
    </p:spTree>
    <p:extLst>
      <p:ext uri="{BB962C8B-B14F-4D97-AF65-F5344CB8AC3E}">
        <p14:creationId xmlns:p14="http://schemas.microsoft.com/office/powerpoint/2010/main" val="384072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p:nvPr/>
        </p:nvSpPr>
        <p:spPr>
          <a:xfrm>
            <a:off x="304800" y="1143000"/>
            <a:ext cx="6939950"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52400"/>
            <a:ext cx="7112977" cy="982663"/>
          </a:xfrm>
        </p:spPr>
        <p:txBody>
          <a:bodyPr/>
          <a:lstStyle/>
          <a:p>
            <a:r>
              <a:rPr lang="zh-CN" altLang="en-US" dirty="0"/>
              <a:t>目录</a:t>
            </a:r>
            <a:endParaRPr lang="en-US" dirty="0"/>
          </a:p>
        </p:txBody>
      </p:sp>
      <p:sp>
        <p:nvSpPr>
          <p:cNvPr id="4" name="CasellaDiTesto 1"/>
          <p:cNvSpPr txBox="1"/>
          <p:nvPr/>
        </p:nvSpPr>
        <p:spPr>
          <a:xfrm>
            <a:off x="457200" y="990600"/>
            <a:ext cx="6635150" cy="3693319"/>
          </a:xfrm>
          <a:prstGeom prst="rect">
            <a:avLst/>
          </a:prstGeom>
          <a:noFill/>
        </p:spPr>
        <p:txBody>
          <a:bodyPr wrap="none" rtlCol="0">
            <a:spAutoFit/>
          </a:bodyPr>
          <a:lstStyle/>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工业工程简介</a:t>
            </a:r>
            <a:endParaRPr lang="en-US" altLang="zh-CN" sz="2400" dirty="0">
              <a:solidFill>
                <a:schemeClr val="tx2"/>
              </a:solidFill>
              <a:latin typeface="+mj-lt"/>
              <a:ea typeface="Verdana" panose="020B0604030504040204" pitchFamily="34" charset="0"/>
              <a:cs typeface="Verdana" panose="020B0604030504040204" pitchFamily="34" charset="0"/>
            </a:endParaRPr>
          </a:p>
          <a:p>
            <a:r>
              <a:rPr lang="en-US" sz="2800" dirty="0">
                <a:latin typeface="+mj-lt"/>
              </a:rPr>
              <a:t>-</a:t>
            </a:r>
            <a:r>
              <a:rPr lang="zh-CN" altLang="en-US" sz="2400" dirty="0">
                <a:solidFill>
                  <a:schemeClr val="tx2"/>
                </a:solidFill>
                <a:latin typeface="+mj-lt"/>
                <a:ea typeface="Verdana" panose="020B0604030504040204" pitchFamily="34" charset="0"/>
                <a:cs typeface="Verdana" panose="020B0604030504040204" pitchFamily="34" charset="0"/>
              </a:rPr>
              <a:t>动</a:t>
            </a:r>
            <a:r>
              <a:rPr lang="zh-TW" altLang="en-US" sz="2400" dirty="0">
                <a:solidFill>
                  <a:schemeClr val="tx2"/>
                </a:solidFill>
                <a:latin typeface="+mj-lt"/>
                <a:ea typeface="Verdana" panose="020B0604030504040204" pitchFamily="34" charset="0"/>
                <a:cs typeface="Verdana" panose="020B0604030504040204" pitchFamily="34" charset="0"/>
              </a:rPr>
              <a:t>作及</a:t>
            </a:r>
            <a:r>
              <a:rPr lang="zh-CN" altLang="en-US" sz="2400" dirty="0">
                <a:solidFill>
                  <a:schemeClr val="tx2"/>
                </a:solidFill>
                <a:latin typeface="+mj-lt"/>
                <a:ea typeface="Verdana" panose="020B0604030504040204" pitchFamily="34" charset="0"/>
                <a:cs typeface="Verdana" panose="020B0604030504040204" pitchFamily="34" charset="0"/>
              </a:rPr>
              <a:t>时间研究简介</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标准工时定义</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时间评比</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宽放时间</a:t>
            </a:r>
            <a:endParaRPr lang="en-US" sz="2400" dirty="0">
              <a:solidFill>
                <a:schemeClr val="tx2"/>
              </a:solidFill>
              <a:latin typeface="+mj-lt"/>
              <a:ea typeface="Verdana" panose="020B0604030504040204" pitchFamily="34" charset="0"/>
              <a:cs typeface="Verdana" panose="020B0604030504040204" pitchFamily="34" charset="0"/>
            </a:endParaRPr>
          </a:p>
          <a:p>
            <a:r>
              <a:rPr lang="en-US"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标准工时的量测</a:t>
            </a:r>
            <a:r>
              <a:rPr lang="en-US" altLang="zh-CN"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秒表法</a:t>
            </a:r>
            <a:endParaRPr lang="en-US" sz="28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标准工时的量测</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秒表法</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预定时间标准法</a:t>
            </a:r>
            <a:endParaRPr lang="en-US" sz="2800" dirty="0">
              <a:solidFill>
                <a:schemeClr val="tx2"/>
              </a:solidFill>
              <a:latin typeface="+mj-lt"/>
              <a:ea typeface="Verdana" panose="020B0604030504040204" pitchFamily="34" charset="0"/>
              <a:cs typeface="Verdana" panose="020B0604030504040204" pitchFamily="34" charset="0"/>
            </a:endParaRPr>
          </a:p>
          <a:p>
            <a:endParaRPr lang="it-IT" dirty="0">
              <a:solidFill>
                <a:schemeClr val="tx2"/>
              </a:solidFill>
              <a:latin typeface="Candara" panose="020E050203030302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0"/>
          </p:nvPr>
        </p:nvSpPr>
        <p:spPr/>
        <p:txBody>
          <a:bodyPr/>
          <a:lstStyle/>
          <a:p>
            <a:pPr>
              <a:defRPr/>
            </a:pPr>
            <a:fld id="{77AAD153-2F36-469C-A64C-9E79B89DCA6C}" type="slidenum">
              <a:rPr lang="en-US" smtClean="0"/>
              <a:pPr>
                <a:defRPr/>
              </a:pPr>
              <a:t>2</a:t>
            </a:fld>
            <a:endParaRPr lang="en-US"/>
          </a:p>
        </p:txBody>
      </p:sp>
    </p:spTree>
    <p:extLst>
      <p:ext uri="{BB962C8B-B14F-4D97-AF65-F5344CB8AC3E}">
        <p14:creationId xmlns:p14="http://schemas.microsoft.com/office/powerpoint/2010/main" val="3742328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228600"/>
            <a:ext cx="5638800" cy="838200"/>
          </a:xfrm>
          <a:noFill/>
        </p:spPr>
        <p:txBody>
          <a:bodyPr/>
          <a:lstStyle/>
          <a:p>
            <a:r>
              <a:rPr lang="en-US" altLang="zh-TW" sz="2200" dirty="0">
                <a:latin typeface="Times New Roman" panose="02020603050405020304" pitchFamily="18" charset="0"/>
              </a:rPr>
              <a:t>Where the STD time affects</a:t>
            </a:r>
            <a:br>
              <a:rPr lang="en-US" altLang="zh-TW" sz="2200" dirty="0">
                <a:latin typeface="Times New Roman" panose="02020603050405020304" pitchFamily="18" charset="0"/>
              </a:rPr>
            </a:br>
            <a:r>
              <a:rPr lang="zh-TW" altLang="en-US" sz="2200" i="0" dirty="0">
                <a:latin typeface="標楷體" panose="03000509000000000000" pitchFamily="65" charset="-120"/>
                <a:ea typeface="標楷體" panose="03000509000000000000" pitchFamily="65" charset="-120"/>
              </a:rPr>
              <a:t>標準工時影響之範疇</a:t>
            </a:r>
          </a:p>
        </p:txBody>
      </p:sp>
      <p:sp>
        <p:nvSpPr>
          <p:cNvPr id="5123" name="Rectangle 3"/>
          <p:cNvSpPr>
            <a:spLocks noGrp="1" noChangeArrowheads="1"/>
          </p:cNvSpPr>
          <p:nvPr>
            <p:ph type="body" idx="1"/>
          </p:nvPr>
        </p:nvSpPr>
        <p:spPr>
          <a:noFill/>
        </p:spPr>
        <p:txBody>
          <a:bodyPr/>
          <a:lstStyle/>
          <a:p>
            <a:r>
              <a:rPr lang="en-US" altLang="zh-TW" sz="2400">
                <a:latin typeface="Times New Roman" panose="02020603050405020304" pitchFamily="18" charset="0"/>
              </a:rPr>
              <a:t>-1.Cost estimation/ </a:t>
            </a:r>
            <a:r>
              <a:rPr lang="zh-TW" altLang="en-US" sz="2400" i="0">
                <a:latin typeface="Times New Roman" panose="02020603050405020304" pitchFamily="18" charset="0"/>
                <a:ea typeface="標楷體" panose="03000509000000000000" pitchFamily="65" charset="-120"/>
              </a:rPr>
              <a:t>成本衡量</a:t>
            </a:r>
          </a:p>
          <a:p>
            <a:r>
              <a:rPr lang="en-US" altLang="zh-TW" sz="2400">
                <a:latin typeface="Times New Roman" panose="02020603050405020304" pitchFamily="18" charset="0"/>
              </a:rPr>
              <a:t>-2.Production and inventory control/ </a:t>
            </a:r>
            <a:r>
              <a:rPr lang="zh-TW" altLang="en-US" sz="2400" i="0">
                <a:latin typeface="Times New Roman" panose="02020603050405020304" pitchFamily="18" charset="0"/>
                <a:ea typeface="標楷體" panose="03000509000000000000" pitchFamily="65" charset="-120"/>
              </a:rPr>
              <a:t>生產及存量控制</a:t>
            </a:r>
          </a:p>
          <a:p>
            <a:r>
              <a:rPr lang="en-US" altLang="zh-TW" sz="2400">
                <a:latin typeface="Times New Roman" panose="02020603050405020304" pitchFamily="18" charset="0"/>
              </a:rPr>
              <a:t>-3.Plant layout/ </a:t>
            </a:r>
            <a:r>
              <a:rPr lang="zh-TW" altLang="en-US" sz="2400" i="0">
                <a:latin typeface="Times New Roman" panose="02020603050405020304" pitchFamily="18" charset="0"/>
                <a:ea typeface="標楷體" panose="03000509000000000000" pitchFamily="65" charset="-120"/>
              </a:rPr>
              <a:t>工廠佈置</a:t>
            </a:r>
            <a:endParaRPr lang="zh-TW" altLang="en-US" sz="2000" i="0">
              <a:latin typeface="Times New Roman" panose="02020603050405020304" pitchFamily="18" charset="0"/>
              <a:ea typeface="標楷體" panose="03000509000000000000" pitchFamily="65" charset="-120"/>
            </a:endParaRPr>
          </a:p>
          <a:p>
            <a:r>
              <a:rPr lang="en-US" altLang="zh-TW" sz="2400">
                <a:latin typeface="Times New Roman" panose="02020603050405020304" pitchFamily="18" charset="0"/>
              </a:rPr>
              <a:t>-4.Materials and process planning/ </a:t>
            </a:r>
            <a:r>
              <a:rPr lang="zh-TW" altLang="en-US" sz="2400" i="0">
                <a:latin typeface="Times New Roman" panose="02020603050405020304" pitchFamily="18" charset="0"/>
                <a:ea typeface="標楷體" panose="03000509000000000000" pitchFamily="65" charset="-120"/>
              </a:rPr>
              <a:t>物料及程序規劃</a:t>
            </a:r>
            <a:endParaRPr lang="zh-TW" altLang="en-US" sz="2400">
              <a:latin typeface="Times New Roman" panose="02020603050405020304" pitchFamily="18" charset="0"/>
            </a:endParaRPr>
          </a:p>
          <a:p>
            <a:r>
              <a:rPr lang="en-US" altLang="zh-TW" sz="2400">
                <a:latin typeface="Times New Roman" panose="02020603050405020304" pitchFamily="18" charset="0"/>
              </a:rPr>
              <a:t>-5.Quality/ </a:t>
            </a:r>
            <a:r>
              <a:rPr lang="zh-TW" altLang="en-US" sz="2400" i="0">
                <a:latin typeface="Times New Roman" panose="02020603050405020304" pitchFamily="18" charset="0"/>
                <a:ea typeface="標楷體" panose="03000509000000000000" pitchFamily="65" charset="-120"/>
              </a:rPr>
              <a:t>品質</a:t>
            </a:r>
            <a:endParaRPr lang="zh-TW" altLang="en-US" sz="2000">
              <a:latin typeface="Times New Roman" panose="02020603050405020304" pitchFamily="18" charset="0"/>
              <a:ea typeface="標楷體" panose="03000509000000000000" pitchFamily="65" charset="-120"/>
            </a:endParaRPr>
          </a:p>
          <a:p>
            <a:r>
              <a:rPr lang="en-US" altLang="zh-TW" sz="2400">
                <a:latin typeface="Times New Roman" panose="02020603050405020304" pitchFamily="18" charset="0"/>
              </a:rPr>
              <a:t>-6.Safety/ </a:t>
            </a:r>
            <a:r>
              <a:rPr lang="zh-TW" altLang="en-US" sz="2400" i="0">
                <a:latin typeface="Times New Roman" panose="02020603050405020304" pitchFamily="18" charset="0"/>
                <a:ea typeface="標楷體" panose="03000509000000000000" pitchFamily="65" charset="-120"/>
              </a:rPr>
              <a:t>工作安全</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20</a:t>
            </a:fld>
            <a:endParaRPr lang="en-US"/>
          </a:p>
        </p:txBody>
      </p:sp>
    </p:spTree>
    <p:extLst>
      <p:ext uri="{BB962C8B-B14F-4D97-AF65-F5344CB8AC3E}">
        <p14:creationId xmlns:p14="http://schemas.microsoft.com/office/powerpoint/2010/main" val="29831123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13439" t="16484" r="70049" b="64162"/>
          <a:stretch/>
        </p:blipFill>
        <p:spPr>
          <a:xfrm>
            <a:off x="762000" y="1143000"/>
            <a:ext cx="7086600" cy="4873194"/>
          </a:xfrm>
          <a:prstGeom prst="rect">
            <a:avLst/>
          </a:prstGeom>
        </p:spPr>
      </p:pic>
      <p:sp>
        <p:nvSpPr>
          <p:cNvPr id="4" name="Rectangle 2"/>
          <p:cNvSpPr txBox="1">
            <a:spLocks noChangeArrowheads="1"/>
          </p:cNvSpPr>
          <p:nvPr/>
        </p:nvSpPr>
        <p:spPr>
          <a:xfrm>
            <a:off x="737532" y="6096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latin typeface="標楷體" panose="03000509000000000000" pitchFamily="65" charset="-120"/>
                <a:ea typeface="標楷體" panose="03000509000000000000" pitchFamily="65" charset="-120"/>
              </a:rPr>
              <a:t>标准时间构成</a:t>
            </a:r>
            <a:endParaRPr lang="zh-TW" altLang="en-US" sz="3200" dirty="0">
              <a:latin typeface="標楷體" panose="03000509000000000000" pitchFamily="65" charset="-12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21</a:t>
            </a:fld>
            <a:endParaRPr lang="en-US"/>
          </a:p>
        </p:txBody>
      </p:sp>
    </p:spTree>
    <p:extLst>
      <p:ext uri="{BB962C8B-B14F-4D97-AF65-F5344CB8AC3E}">
        <p14:creationId xmlns:p14="http://schemas.microsoft.com/office/powerpoint/2010/main" val="720991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0522" t="39129" r="57598" b="32769"/>
          <a:stretch/>
        </p:blipFill>
        <p:spPr>
          <a:xfrm>
            <a:off x="609600" y="1981200"/>
            <a:ext cx="7924800" cy="3929531"/>
          </a:xfrm>
          <a:prstGeom prst="rect">
            <a:avLst/>
          </a:prstGeom>
        </p:spPr>
      </p:pic>
      <p:sp>
        <p:nvSpPr>
          <p:cNvPr id="6" name="Rectangle 2"/>
          <p:cNvSpPr txBox="1">
            <a:spLocks noChangeArrowheads="1"/>
          </p:cNvSpPr>
          <p:nvPr/>
        </p:nvSpPr>
        <p:spPr>
          <a:xfrm>
            <a:off x="685800" y="6096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latin typeface="標楷體" panose="03000509000000000000" pitchFamily="65" charset="-120"/>
                <a:ea typeface="標楷體" panose="03000509000000000000" pitchFamily="65" charset="-120"/>
              </a:rPr>
              <a:t>标准时间构成</a:t>
            </a:r>
            <a:endParaRPr lang="zh-TW" altLang="en-US" sz="3200" dirty="0">
              <a:latin typeface="標楷體" panose="03000509000000000000" pitchFamily="65" charset="-12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22</a:t>
            </a:fld>
            <a:endParaRPr lang="en-US"/>
          </a:p>
        </p:txBody>
      </p:sp>
    </p:spTree>
    <p:extLst>
      <p:ext uri="{BB962C8B-B14F-4D97-AF65-F5344CB8AC3E}">
        <p14:creationId xmlns:p14="http://schemas.microsoft.com/office/powerpoint/2010/main" val="3733142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2918" t="70379" r="56297" b="14711"/>
          <a:stretch/>
        </p:blipFill>
        <p:spPr>
          <a:xfrm>
            <a:off x="685800" y="2438400"/>
            <a:ext cx="7552319" cy="2057400"/>
          </a:xfrm>
          <a:prstGeom prst="rect">
            <a:avLst/>
          </a:prstGeom>
        </p:spPr>
      </p:pic>
      <p:sp>
        <p:nvSpPr>
          <p:cNvPr id="5" name="Rectangle 2"/>
          <p:cNvSpPr txBox="1">
            <a:spLocks noChangeArrowheads="1"/>
          </p:cNvSpPr>
          <p:nvPr/>
        </p:nvSpPr>
        <p:spPr>
          <a:xfrm>
            <a:off x="685800" y="6096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latin typeface="標楷體" panose="03000509000000000000" pitchFamily="65" charset="-120"/>
                <a:ea typeface="標楷體" panose="03000509000000000000" pitchFamily="65" charset="-120"/>
              </a:rPr>
              <a:t>标准时间构成</a:t>
            </a:r>
            <a:endParaRPr lang="zh-TW" altLang="en-US" sz="3200" dirty="0">
              <a:latin typeface="標楷體" panose="03000509000000000000" pitchFamily="65" charset="-12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23</a:t>
            </a:fld>
            <a:endParaRPr lang="en-US"/>
          </a:p>
        </p:txBody>
      </p:sp>
    </p:spTree>
    <p:extLst>
      <p:ext uri="{BB962C8B-B14F-4D97-AF65-F5344CB8AC3E}">
        <p14:creationId xmlns:p14="http://schemas.microsoft.com/office/powerpoint/2010/main" val="1974412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827" name="Group 259"/>
          <p:cNvGraphicFramePr>
            <a:graphicFrameLocks noGrp="1"/>
          </p:cNvGraphicFramePr>
          <p:nvPr/>
        </p:nvGraphicFramePr>
        <p:xfrm>
          <a:off x="1447800" y="1974850"/>
          <a:ext cx="6934200" cy="3206750"/>
        </p:xfrm>
        <a:graphic>
          <a:graphicData uri="http://schemas.openxmlformats.org/drawingml/2006/table">
            <a:tbl>
              <a:tblPr/>
              <a:tblGrid>
                <a:gridCol w="420688">
                  <a:extLst>
                    <a:ext uri="{9D8B030D-6E8A-4147-A177-3AD203B41FA5}">
                      <a16:colId xmlns:a16="http://schemas.microsoft.com/office/drawing/2014/main" val="3054098412"/>
                    </a:ext>
                  </a:extLst>
                </a:gridCol>
                <a:gridCol w="544512">
                  <a:extLst>
                    <a:ext uri="{9D8B030D-6E8A-4147-A177-3AD203B41FA5}">
                      <a16:colId xmlns:a16="http://schemas.microsoft.com/office/drawing/2014/main" val="4149556173"/>
                    </a:ext>
                  </a:extLst>
                </a:gridCol>
                <a:gridCol w="658813">
                  <a:extLst>
                    <a:ext uri="{9D8B030D-6E8A-4147-A177-3AD203B41FA5}">
                      <a16:colId xmlns:a16="http://schemas.microsoft.com/office/drawing/2014/main" val="1175684489"/>
                    </a:ext>
                  </a:extLst>
                </a:gridCol>
                <a:gridCol w="585787">
                  <a:extLst>
                    <a:ext uri="{9D8B030D-6E8A-4147-A177-3AD203B41FA5}">
                      <a16:colId xmlns:a16="http://schemas.microsoft.com/office/drawing/2014/main" val="4245922126"/>
                    </a:ext>
                  </a:extLst>
                </a:gridCol>
                <a:gridCol w="533400">
                  <a:extLst>
                    <a:ext uri="{9D8B030D-6E8A-4147-A177-3AD203B41FA5}">
                      <a16:colId xmlns:a16="http://schemas.microsoft.com/office/drawing/2014/main" val="2761837840"/>
                    </a:ext>
                  </a:extLst>
                </a:gridCol>
                <a:gridCol w="1066800">
                  <a:extLst>
                    <a:ext uri="{9D8B030D-6E8A-4147-A177-3AD203B41FA5}">
                      <a16:colId xmlns:a16="http://schemas.microsoft.com/office/drawing/2014/main" val="3729229465"/>
                    </a:ext>
                  </a:extLst>
                </a:gridCol>
                <a:gridCol w="914400">
                  <a:extLst>
                    <a:ext uri="{9D8B030D-6E8A-4147-A177-3AD203B41FA5}">
                      <a16:colId xmlns:a16="http://schemas.microsoft.com/office/drawing/2014/main" val="1832759384"/>
                    </a:ext>
                  </a:extLst>
                </a:gridCol>
                <a:gridCol w="990600">
                  <a:extLst>
                    <a:ext uri="{9D8B030D-6E8A-4147-A177-3AD203B41FA5}">
                      <a16:colId xmlns:a16="http://schemas.microsoft.com/office/drawing/2014/main" val="2077143486"/>
                    </a:ext>
                  </a:extLst>
                </a:gridCol>
                <a:gridCol w="1219200">
                  <a:extLst>
                    <a:ext uri="{9D8B030D-6E8A-4147-A177-3AD203B41FA5}">
                      <a16:colId xmlns:a16="http://schemas.microsoft.com/office/drawing/2014/main" val="1759435683"/>
                    </a:ext>
                  </a:extLst>
                </a:gridCol>
              </a:tblGrid>
              <a:tr h="508000">
                <a:tc gridSpan="9">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總  工  作  時  間</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7796062"/>
                  </a:ext>
                </a:extLst>
              </a:tr>
              <a:tr h="447675">
                <a:tc gridSpan="8">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標 準 時 間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非標準</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時   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837540"/>
                  </a:ext>
                </a:extLst>
              </a:tr>
              <a:tr h="473075">
                <a:tc rowSpan="3">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調</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整</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時</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工作時間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5">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寬 放 時 間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814783480"/>
                  </a:ext>
                </a:extLst>
              </a:tr>
              <a:tr h="638175">
                <a:tc vMerge="1">
                  <a:txBody>
                    <a:bodyPr/>
                    <a:lstStyle/>
                    <a:p>
                      <a:endParaRPr lang="en-US"/>
                    </a:p>
                  </a:txBody>
                  <a:tcPr/>
                </a:tc>
                <a:tc rowSpan="2">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機</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動</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時</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間</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手</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動</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時</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疲勞寬放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不可避免的遲延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政策性</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寬   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政策性</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寬    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可以避免的迅延</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613882"/>
                  </a:ext>
                </a:extLst>
              </a:tr>
              <a:tr h="11398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固</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定</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變</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55321088"/>
                  </a:ext>
                </a:extLst>
              </a:tr>
            </a:tbl>
          </a:graphicData>
        </a:graphic>
      </p:graphicFrame>
      <p:sp>
        <p:nvSpPr>
          <p:cNvPr id="5" name="Rectangle 2"/>
          <p:cNvSpPr txBox="1">
            <a:spLocks noChangeArrowheads="1"/>
          </p:cNvSpPr>
          <p:nvPr/>
        </p:nvSpPr>
        <p:spPr>
          <a:xfrm>
            <a:off x="737532" y="6096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latin typeface="標楷體" panose="03000509000000000000" pitchFamily="65" charset="-120"/>
                <a:ea typeface="標楷體" panose="03000509000000000000" pitchFamily="65" charset="-120"/>
              </a:rPr>
              <a:t>标准时间构成</a:t>
            </a:r>
            <a:endParaRPr lang="zh-TW" altLang="en-US" sz="3200" dirty="0">
              <a:latin typeface="標楷體" panose="03000509000000000000" pitchFamily="65" charset="-12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24</a:t>
            </a:fld>
            <a:endParaRPr lang="en-US"/>
          </a:p>
        </p:txBody>
      </p:sp>
    </p:spTree>
    <p:extLst>
      <p:ext uri="{BB962C8B-B14F-4D97-AF65-F5344CB8AC3E}">
        <p14:creationId xmlns:p14="http://schemas.microsoft.com/office/powerpoint/2010/main" val="660495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p:nvPr/>
        </p:nvSpPr>
        <p:spPr>
          <a:xfrm>
            <a:off x="304800" y="2502694"/>
            <a:ext cx="6939950"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52400"/>
            <a:ext cx="7112977" cy="982663"/>
          </a:xfrm>
        </p:spPr>
        <p:txBody>
          <a:bodyPr/>
          <a:lstStyle/>
          <a:p>
            <a:r>
              <a:rPr lang="zh-CN" altLang="en-US" dirty="0"/>
              <a:t>目录</a:t>
            </a:r>
            <a:endParaRPr lang="en-US" dirty="0"/>
          </a:p>
        </p:txBody>
      </p:sp>
      <p:sp>
        <p:nvSpPr>
          <p:cNvPr id="4" name="CasellaDiTesto 1"/>
          <p:cNvSpPr txBox="1"/>
          <p:nvPr/>
        </p:nvSpPr>
        <p:spPr>
          <a:xfrm>
            <a:off x="457200" y="990600"/>
            <a:ext cx="6635150" cy="3693319"/>
          </a:xfrm>
          <a:prstGeom prst="rect">
            <a:avLst/>
          </a:prstGeom>
          <a:noFill/>
        </p:spPr>
        <p:txBody>
          <a:bodyPr wrap="none" rtlCol="0">
            <a:spAutoFit/>
          </a:bodyPr>
          <a:lstStyle/>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工业工程简介</a:t>
            </a:r>
            <a:endParaRPr lang="en-US" altLang="zh-CN" sz="2400" dirty="0">
              <a:solidFill>
                <a:schemeClr val="tx2"/>
              </a:solidFill>
              <a:latin typeface="+mj-lt"/>
              <a:ea typeface="Verdana" panose="020B0604030504040204" pitchFamily="34" charset="0"/>
              <a:cs typeface="Verdana" panose="020B0604030504040204" pitchFamily="34" charset="0"/>
            </a:endParaRPr>
          </a:p>
          <a:p>
            <a:r>
              <a:rPr lang="en-US" sz="2800" dirty="0">
                <a:latin typeface="+mj-lt"/>
              </a:rPr>
              <a:t>-</a:t>
            </a:r>
            <a:r>
              <a:rPr lang="zh-CN" altLang="en-US" sz="2400" dirty="0">
                <a:solidFill>
                  <a:schemeClr val="tx2"/>
                </a:solidFill>
                <a:latin typeface="+mj-lt"/>
                <a:ea typeface="Verdana" panose="020B0604030504040204" pitchFamily="34" charset="0"/>
                <a:cs typeface="Verdana" panose="020B0604030504040204" pitchFamily="34" charset="0"/>
              </a:rPr>
              <a:t>动</a:t>
            </a:r>
            <a:r>
              <a:rPr lang="zh-TW" altLang="en-US" sz="2400" dirty="0">
                <a:solidFill>
                  <a:schemeClr val="tx2"/>
                </a:solidFill>
                <a:latin typeface="+mj-lt"/>
                <a:ea typeface="Verdana" panose="020B0604030504040204" pitchFamily="34" charset="0"/>
                <a:cs typeface="Verdana" panose="020B0604030504040204" pitchFamily="34" charset="0"/>
              </a:rPr>
              <a:t>作及</a:t>
            </a:r>
            <a:r>
              <a:rPr lang="zh-CN" altLang="en-US" sz="2400" dirty="0">
                <a:solidFill>
                  <a:schemeClr val="tx2"/>
                </a:solidFill>
                <a:latin typeface="+mj-lt"/>
                <a:ea typeface="Verdana" panose="020B0604030504040204" pitchFamily="34" charset="0"/>
                <a:cs typeface="Verdana" panose="020B0604030504040204" pitchFamily="34" charset="0"/>
              </a:rPr>
              <a:t>时间研究</a:t>
            </a:r>
            <a:r>
              <a:rPr lang="zh-CN" altLang="en-US" sz="2400" dirty="0">
                <a:solidFill>
                  <a:schemeClr val="tx2"/>
                </a:solidFill>
                <a:ea typeface="Verdana" panose="020B0604030504040204" pitchFamily="34" charset="0"/>
                <a:cs typeface="Verdana" panose="020B0604030504040204" pitchFamily="34" charset="0"/>
              </a:rPr>
              <a:t>简介</a:t>
            </a:r>
            <a:endParaRPr lang="en-US" altLang="zh-CN" sz="2400" dirty="0">
              <a:solidFill>
                <a:schemeClr val="tx2"/>
              </a:solidFill>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标准工时定义</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时间评比</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宽放时间</a:t>
            </a:r>
            <a:endParaRPr lang="en-US" sz="2400" dirty="0">
              <a:solidFill>
                <a:schemeClr val="tx2"/>
              </a:solidFill>
              <a:latin typeface="+mj-lt"/>
              <a:ea typeface="Verdana" panose="020B0604030504040204" pitchFamily="34" charset="0"/>
              <a:cs typeface="Verdana" panose="020B0604030504040204" pitchFamily="34" charset="0"/>
            </a:endParaRPr>
          </a:p>
          <a:p>
            <a:r>
              <a:rPr lang="en-US"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标准工时的量测</a:t>
            </a:r>
            <a:r>
              <a:rPr lang="en-US" altLang="zh-CN"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秒表法</a:t>
            </a:r>
            <a:endParaRPr lang="en-US" sz="28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标准工时的量测</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秒表法</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预定时间标准法</a:t>
            </a:r>
            <a:endParaRPr lang="en-US" sz="2800" dirty="0">
              <a:solidFill>
                <a:schemeClr val="tx2"/>
              </a:solidFill>
              <a:latin typeface="+mj-lt"/>
              <a:ea typeface="Verdana" panose="020B0604030504040204" pitchFamily="34" charset="0"/>
              <a:cs typeface="Verdana" panose="020B0604030504040204" pitchFamily="34" charset="0"/>
            </a:endParaRPr>
          </a:p>
          <a:p>
            <a:endParaRPr lang="it-IT" dirty="0">
              <a:solidFill>
                <a:schemeClr val="tx2"/>
              </a:solidFill>
              <a:latin typeface="Candara" panose="020E050203030302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0"/>
          </p:nvPr>
        </p:nvSpPr>
        <p:spPr/>
        <p:txBody>
          <a:bodyPr/>
          <a:lstStyle/>
          <a:p>
            <a:pPr>
              <a:defRPr/>
            </a:pPr>
            <a:fld id="{77AAD153-2F36-469C-A64C-9E79B89DCA6C}" type="slidenum">
              <a:rPr lang="en-US" smtClean="0"/>
              <a:pPr>
                <a:defRPr/>
              </a:pPr>
              <a:t>25</a:t>
            </a:fld>
            <a:endParaRPr lang="en-US"/>
          </a:p>
        </p:txBody>
      </p:sp>
    </p:spTree>
    <p:extLst>
      <p:ext uri="{BB962C8B-B14F-4D97-AF65-F5344CB8AC3E}">
        <p14:creationId xmlns:p14="http://schemas.microsoft.com/office/powerpoint/2010/main" val="222841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152400" y="1143000"/>
            <a:ext cx="8458200" cy="5303837"/>
          </a:xfrm>
        </p:spPr>
        <p:txBody>
          <a:bodyPr>
            <a:normAutofit/>
          </a:bodyPr>
          <a:lstStyle/>
          <a:p>
            <a:pPr>
              <a:lnSpc>
                <a:spcPct val="90000"/>
              </a:lnSpc>
              <a:buFont typeface="Wingdings" panose="05000000000000000000" pitchFamily="2" charset="2"/>
              <a:buNone/>
              <a:defRPr/>
            </a:pPr>
            <a:r>
              <a:rPr lang="zh-CN" altLang="en-US" sz="1920" dirty="0"/>
              <a:t>  时间评比是一种判断与评价的技术，其目的在于把实际作业时间修正到合理的作业速度下的时间，消除因被测量人个人的工作态度、熟练度及环境因素对实测时间的影响。</a:t>
            </a:r>
            <a:endParaRPr lang="zh-TW" altLang="en-US" sz="1920" dirty="0"/>
          </a:p>
          <a:p>
            <a:pPr>
              <a:lnSpc>
                <a:spcPct val="90000"/>
              </a:lnSpc>
              <a:buFont typeface="Wingdings" panose="05000000000000000000" pitchFamily="2" charset="2"/>
              <a:buNone/>
              <a:defRPr/>
            </a:pPr>
            <a:r>
              <a:rPr lang="en-US" altLang="zh-TW" sz="1920" dirty="0"/>
              <a:t>        1.   </a:t>
            </a:r>
            <a:r>
              <a:rPr lang="zh-CN" altLang="en-US" sz="1920" dirty="0"/>
              <a:t>评比需求</a:t>
            </a:r>
            <a:r>
              <a:rPr lang="zh-TW" altLang="en-US" sz="1920" dirty="0"/>
              <a:t>的</a:t>
            </a:r>
            <a:r>
              <a:rPr lang="zh-TW" altLang="en-US" sz="1920" u="sng" dirty="0"/>
              <a:t>來源</a:t>
            </a:r>
          </a:p>
          <a:p>
            <a:pPr>
              <a:lnSpc>
                <a:spcPct val="90000"/>
              </a:lnSpc>
              <a:buFont typeface="Wingdings" panose="05000000000000000000" pitchFamily="2" charset="2"/>
              <a:buNone/>
              <a:defRPr/>
            </a:pPr>
            <a:r>
              <a:rPr lang="zh-CN" altLang="en-US" sz="1920" dirty="0"/>
              <a:t>               测时人员</a:t>
            </a:r>
            <a:r>
              <a:rPr lang="zh-TW" altLang="en-US" sz="1920" dirty="0"/>
              <a:t>可以依照自身所</a:t>
            </a:r>
            <a:r>
              <a:rPr lang="zh-CN" altLang="en-US" sz="1920" dirty="0"/>
              <a:t>认</a:t>
            </a:r>
            <a:r>
              <a:rPr lang="zh-TW" altLang="en-US" sz="1920" dirty="0"/>
              <a:t>定的正常速度</a:t>
            </a:r>
            <a:r>
              <a:rPr lang="en-US" altLang="zh-TW" sz="1920" dirty="0"/>
              <a:t>﹐</a:t>
            </a:r>
            <a:r>
              <a:rPr lang="zh-TW" altLang="en-US" sz="1920" dirty="0"/>
              <a:t>依循 定的方式</a:t>
            </a:r>
            <a:r>
              <a:rPr lang="zh-CN" altLang="en-US" sz="1920" dirty="0"/>
              <a:t>与数据</a:t>
            </a:r>
            <a:endParaRPr lang="en-US" altLang="zh-CN" sz="1920" dirty="0"/>
          </a:p>
          <a:p>
            <a:pPr>
              <a:lnSpc>
                <a:spcPct val="90000"/>
              </a:lnSpc>
              <a:buFont typeface="Wingdings" panose="05000000000000000000" pitchFamily="2" charset="2"/>
              <a:buNone/>
              <a:defRPr/>
            </a:pPr>
            <a:r>
              <a:rPr lang="en-US" altLang="zh-CN" sz="1920" dirty="0"/>
              <a:t>               </a:t>
            </a:r>
            <a:r>
              <a:rPr lang="zh-CN" altLang="en-US" sz="1920" dirty="0"/>
              <a:t>将过快或过慢的作业加以调整，使之</a:t>
            </a:r>
            <a:r>
              <a:rPr lang="zh-TW" altLang="en-US" sz="1920" dirty="0"/>
              <a:t>成</a:t>
            </a:r>
            <a:r>
              <a:rPr lang="zh-CN" altLang="en-US" sz="1920" dirty="0"/>
              <a:t>为</a:t>
            </a:r>
            <a:r>
              <a:rPr lang="zh-TW" altLang="en-US" sz="1920" dirty="0"/>
              <a:t>接近正常速度水平的</a:t>
            </a:r>
            <a:r>
              <a:rPr lang="zh-CN" altLang="en-US" sz="1920" dirty="0"/>
              <a:t>时值</a:t>
            </a:r>
            <a:endParaRPr lang="zh-TW" altLang="en-US" sz="1920" dirty="0"/>
          </a:p>
          <a:p>
            <a:pPr>
              <a:lnSpc>
                <a:spcPct val="90000"/>
              </a:lnSpc>
              <a:buFont typeface="Wingdings" panose="05000000000000000000" pitchFamily="2" charset="2"/>
              <a:buNone/>
              <a:defRPr/>
            </a:pPr>
            <a:endParaRPr lang="zh-TW" altLang="en-US" sz="1920" dirty="0"/>
          </a:p>
          <a:p>
            <a:pPr>
              <a:lnSpc>
                <a:spcPct val="90000"/>
              </a:lnSpc>
              <a:buFont typeface="Wingdings" panose="05000000000000000000" pitchFamily="2" charset="2"/>
              <a:buNone/>
              <a:defRPr/>
            </a:pPr>
            <a:r>
              <a:rPr lang="zh-TW" altLang="en-US" sz="1920" dirty="0"/>
              <a:t>        </a:t>
            </a:r>
            <a:r>
              <a:rPr lang="en-US" altLang="zh-TW" sz="1920" dirty="0"/>
              <a:t>2.   </a:t>
            </a:r>
            <a:r>
              <a:rPr lang="zh-TW" altLang="en-US" sz="1920" dirty="0"/>
              <a:t>正常速度的定</a:t>
            </a:r>
            <a:r>
              <a:rPr lang="zh-CN" altLang="en-US" sz="1920" dirty="0"/>
              <a:t>义</a:t>
            </a:r>
            <a:r>
              <a:rPr lang="zh-TW" altLang="en-US" sz="1920" dirty="0"/>
              <a:t>、</a:t>
            </a:r>
            <a:r>
              <a:rPr lang="zh-CN" altLang="en-US" sz="1920" dirty="0"/>
              <a:t>条</a:t>
            </a:r>
            <a:r>
              <a:rPr lang="zh-TW" altLang="en-US" sz="1920" dirty="0"/>
              <a:t>件</a:t>
            </a:r>
          </a:p>
          <a:p>
            <a:pPr>
              <a:lnSpc>
                <a:spcPct val="90000"/>
              </a:lnSpc>
              <a:buFont typeface="Wingdings" panose="05000000000000000000" pitchFamily="2" charset="2"/>
              <a:buNone/>
              <a:defRPr/>
            </a:pPr>
            <a:r>
              <a:rPr lang="zh-TW" altLang="en-US" sz="1920" dirty="0"/>
              <a:t>               </a:t>
            </a:r>
            <a:r>
              <a:rPr lang="zh-CN" altLang="en-US" sz="1920" dirty="0">
                <a:solidFill>
                  <a:srgbClr val="FF0000"/>
                </a:solidFill>
              </a:rPr>
              <a:t>定义</a:t>
            </a:r>
            <a:r>
              <a:rPr lang="en-US" altLang="zh-TW" sz="1920" dirty="0">
                <a:solidFill>
                  <a:srgbClr val="FF0000"/>
                </a:solidFill>
              </a:rPr>
              <a:t>﹕</a:t>
            </a:r>
          </a:p>
          <a:p>
            <a:pPr>
              <a:lnSpc>
                <a:spcPct val="90000"/>
              </a:lnSpc>
              <a:buFont typeface="Wingdings" panose="05000000000000000000" pitchFamily="2" charset="2"/>
              <a:buNone/>
              <a:defRPr/>
            </a:pPr>
            <a:r>
              <a:rPr lang="en-US" altLang="zh-TW" sz="1920" dirty="0"/>
              <a:t>               1).   </a:t>
            </a:r>
            <a:r>
              <a:rPr lang="zh-TW" altLang="en-US" sz="1920" dirty="0"/>
              <a:t>在</a:t>
            </a:r>
            <a:r>
              <a:rPr lang="en-US" altLang="zh-TW" sz="1920" dirty="0"/>
              <a:t>30</a:t>
            </a:r>
            <a:r>
              <a:rPr lang="zh-TW" altLang="en-US" sz="1920" dirty="0"/>
              <a:t>秒</a:t>
            </a:r>
            <a:r>
              <a:rPr lang="zh-CN" altLang="en-US" sz="1920" dirty="0"/>
              <a:t>种</a:t>
            </a:r>
            <a:r>
              <a:rPr lang="zh-TW" altLang="en-US" sz="1920" dirty="0"/>
              <a:t>內</a:t>
            </a:r>
            <a:r>
              <a:rPr lang="en-US" altLang="zh-TW" sz="1920" dirty="0"/>
              <a:t>,</a:t>
            </a:r>
            <a:r>
              <a:rPr lang="zh-CN" altLang="en-US" sz="1920" dirty="0"/>
              <a:t>将</a:t>
            </a:r>
            <a:r>
              <a:rPr lang="en-US" altLang="zh-TW" sz="1920" dirty="0"/>
              <a:t>52</a:t>
            </a:r>
            <a:r>
              <a:rPr lang="zh-CN" altLang="en-US" sz="1920" dirty="0"/>
              <a:t>张</a:t>
            </a:r>
            <a:r>
              <a:rPr lang="zh-TW" altLang="en-US" sz="1920" dirty="0"/>
              <a:t>扑克分成</a:t>
            </a:r>
            <a:r>
              <a:rPr lang="en-US" altLang="zh-TW" sz="1920" dirty="0"/>
              <a:t>4</a:t>
            </a:r>
            <a:r>
              <a:rPr lang="zh-TW" altLang="en-US" sz="1920" dirty="0"/>
              <a:t>堆</a:t>
            </a:r>
            <a:r>
              <a:rPr lang="en-US" altLang="zh-TW" sz="1920" dirty="0"/>
              <a:t>,</a:t>
            </a:r>
            <a:r>
              <a:rPr lang="zh-CN" altLang="en-US" sz="1920" dirty="0"/>
              <a:t>间</a:t>
            </a:r>
            <a:r>
              <a:rPr lang="zh-TW" altLang="en-US" sz="1920" dirty="0"/>
              <a:t>距</a:t>
            </a:r>
            <a:r>
              <a:rPr lang="en-US" altLang="zh-TW" sz="1920" dirty="0"/>
              <a:t>30</a:t>
            </a:r>
            <a:r>
              <a:rPr lang="en-US" altLang="zh-CN" sz="1920" dirty="0"/>
              <a:t>cm</a:t>
            </a:r>
            <a:r>
              <a:rPr lang="zh-TW" altLang="en-US" sz="1920" dirty="0"/>
              <a:t>左右。</a:t>
            </a:r>
          </a:p>
          <a:p>
            <a:pPr>
              <a:lnSpc>
                <a:spcPct val="90000"/>
              </a:lnSpc>
              <a:buNone/>
              <a:defRPr/>
            </a:pPr>
            <a:r>
              <a:rPr lang="zh-TW" altLang="en-US" sz="1920" dirty="0"/>
              <a:t>               </a:t>
            </a:r>
            <a:r>
              <a:rPr lang="en-US" altLang="zh-TW" sz="1920" dirty="0"/>
              <a:t>2).   </a:t>
            </a:r>
            <a:r>
              <a:rPr lang="zh-CN" altLang="en-US" sz="1920" dirty="0"/>
              <a:t>无负重状态下</a:t>
            </a:r>
            <a:r>
              <a:rPr lang="en-US" altLang="zh-TW" sz="1920" dirty="0"/>
              <a:t>,</a:t>
            </a:r>
            <a:r>
              <a:rPr lang="zh-TW" altLang="en-US" sz="1920" dirty="0"/>
              <a:t>成年男子在平坦的路上</a:t>
            </a:r>
            <a:r>
              <a:rPr lang="en-US" altLang="zh-TW" sz="1920" dirty="0"/>
              <a:t>,</a:t>
            </a:r>
            <a:r>
              <a:rPr lang="zh-TW" altLang="en-US" sz="1920" dirty="0"/>
              <a:t>以</a:t>
            </a:r>
            <a:r>
              <a:rPr lang="en-US" altLang="zh-TW" sz="1920" dirty="0"/>
              <a:t>21</a:t>
            </a:r>
            <a:r>
              <a:rPr lang="zh-TW" altLang="en-US" sz="1920" dirty="0"/>
              <a:t>秒</a:t>
            </a:r>
            <a:r>
              <a:rPr lang="zh-CN" altLang="en-US" sz="1920" dirty="0"/>
              <a:t>钟</a:t>
            </a:r>
            <a:r>
              <a:rPr lang="zh-TW" altLang="en-US" sz="1920" dirty="0"/>
              <a:t>走完</a:t>
            </a:r>
            <a:r>
              <a:rPr lang="en-US" altLang="zh-TW" sz="1920" dirty="0"/>
              <a:t>30</a:t>
            </a:r>
            <a:r>
              <a:rPr lang="zh-TW" altLang="en-US" sz="1920" dirty="0"/>
              <a:t>米的速度。</a:t>
            </a:r>
          </a:p>
          <a:p>
            <a:pPr>
              <a:lnSpc>
                <a:spcPct val="90000"/>
              </a:lnSpc>
              <a:buFont typeface="Wingdings" panose="05000000000000000000" pitchFamily="2" charset="2"/>
              <a:buNone/>
              <a:defRPr/>
            </a:pPr>
            <a:r>
              <a:rPr lang="zh-CN" altLang="en-US" sz="1920" dirty="0">
                <a:solidFill>
                  <a:srgbClr val="FF0000"/>
                </a:solidFill>
              </a:rPr>
              <a:t>              条</a:t>
            </a:r>
            <a:r>
              <a:rPr lang="zh-TW" altLang="en-US" sz="1920" dirty="0">
                <a:solidFill>
                  <a:srgbClr val="FF0000"/>
                </a:solidFill>
              </a:rPr>
              <a:t>件</a:t>
            </a:r>
            <a:r>
              <a:rPr lang="en-US" altLang="zh-TW" sz="1920" dirty="0">
                <a:solidFill>
                  <a:srgbClr val="FF0000"/>
                </a:solidFill>
              </a:rPr>
              <a:t>﹕</a:t>
            </a:r>
          </a:p>
          <a:p>
            <a:pPr>
              <a:lnSpc>
                <a:spcPct val="90000"/>
              </a:lnSpc>
              <a:buFont typeface="Wingdings" panose="05000000000000000000" pitchFamily="2" charset="2"/>
              <a:buNone/>
              <a:defRPr/>
            </a:pPr>
            <a:r>
              <a:rPr lang="en-US" altLang="zh-TW" sz="1920" dirty="0">
                <a:solidFill>
                  <a:srgbClr val="FF0000"/>
                </a:solidFill>
              </a:rPr>
              <a:t>               </a:t>
            </a:r>
            <a:r>
              <a:rPr lang="en-US" altLang="zh-TW" sz="1920" dirty="0"/>
              <a:t>3).   </a:t>
            </a:r>
            <a:r>
              <a:rPr lang="zh-TW" altLang="en-US" sz="1920" dirty="0"/>
              <a:t>必</a:t>
            </a:r>
            <a:r>
              <a:rPr lang="zh-CN" altLang="en-US" sz="1920" dirty="0"/>
              <a:t>须</a:t>
            </a:r>
            <a:r>
              <a:rPr lang="zh-TW" altLang="en-US" sz="1920" dirty="0"/>
              <a:t>基于合格</a:t>
            </a:r>
            <a:r>
              <a:rPr lang="zh-CN" altLang="en-US" sz="1920" dirty="0"/>
              <a:t>胜任</a:t>
            </a:r>
            <a:r>
              <a:rPr lang="zh-TW" altLang="en-US" sz="1920" dirty="0"/>
              <a:t>的作</a:t>
            </a:r>
            <a:r>
              <a:rPr lang="zh-CN" altLang="en-US" sz="1920" dirty="0"/>
              <a:t>业员</a:t>
            </a:r>
            <a:r>
              <a:rPr lang="en-US" altLang="zh-TW" sz="1920" dirty="0"/>
              <a:t>﹐</a:t>
            </a:r>
            <a:r>
              <a:rPr lang="zh-TW" altLang="en-US" sz="1920" dirty="0"/>
              <a:t>即</a:t>
            </a:r>
            <a:r>
              <a:rPr lang="zh-CN" altLang="en-US" sz="1920" dirty="0"/>
              <a:t>经验</a:t>
            </a:r>
            <a:r>
              <a:rPr lang="en-US" altLang="zh-TW" sz="2352" dirty="0"/>
              <a:t>,</a:t>
            </a:r>
            <a:r>
              <a:rPr lang="zh-CN" altLang="en-US" sz="1920" dirty="0"/>
              <a:t>体</a:t>
            </a:r>
            <a:r>
              <a:rPr lang="zh-TW" altLang="en-US" sz="1920" dirty="0"/>
              <a:t>能。</a:t>
            </a:r>
          </a:p>
          <a:p>
            <a:pPr>
              <a:lnSpc>
                <a:spcPct val="90000"/>
              </a:lnSpc>
              <a:buFont typeface="Wingdings" panose="05000000000000000000" pitchFamily="2" charset="2"/>
              <a:buNone/>
              <a:defRPr/>
            </a:pPr>
            <a:r>
              <a:rPr lang="en-US" altLang="zh-TW" sz="1920" dirty="0"/>
              <a:t>               4).   </a:t>
            </a:r>
            <a:r>
              <a:rPr lang="zh-CN" altLang="en-US" sz="1920" dirty="0"/>
              <a:t>运用</a:t>
            </a:r>
            <a:r>
              <a:rPr lang="zh-TW" altLang="en-US" sz="1920" dirty="0"/>
              <a:t>的工作方法必</a:t>
            </a:r>
            <a:r>
              <a:rPr lang="zh-CN" altLang="en-US" sz="1920" dirty="0"/>
              <a:t>须</a:t>
            </a:r>
            <a:r>
              <a:rPr lang="zh-TW" altLang="en-US" sz="1920" dirty="0"/>
              <a:t>正</a:t>
            </a:r>
            <a:r>
              <a:rPr lang="zh-CN" altLang="en-US" sz="1920" dirty="0"/>
              <a:t>确</a:t>
            </a:r>
            <a:r>
              <a:rPr lang="zh-TW" altLang="en-US" sz="1920" dirty="0"/>
              <a:t>。                            </a:t>
            </a:r>
            <a:r>
              <a:rPr lang="zh-TW" altLang="en-US" sz="2352" dirty="0"/>
              <a:t>                          </a:t>
            </a:r>
          </a:p>
        </p:txBody>
      </p:sp>
      <p:sp>
        <p:nvSpPr>
          <p:cNvPr id="4" name="Rectangle 2"/>
          <p:cNvSpPr txBox="1">
            <a:spLocks noChangeArrowheads="1"/>
          </p:cNvSpPr>
          <p:nvPr/>
        </p:nvSpPr>
        <p:spPr>
          <a:xfrm>
            <a:off x="762000" y="2286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t>时间评比</a:t>
            </a:r>
            <a:endParaRPr lang="zh-TW" altLang="en-US" sz="3200" dirty="0">
              <a:latin typeface="標楷體" panose="03000509000000000000" pitchFamily="65" charset="-12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26</a:t>
            </a:fld>
            <a:endParaRPr lang="en-US"/>
          </a:p>
        </p:txBody>
      </p:sp>
    </p:spTree>
    <p:extLst>
      <p:ext uri="{BB962C8B-B14F-4D97-AF65-F5344CB8AC3E}">
        <p14:creationId xmlns:p14="http://schemas.microsoft.com/office/powerpoint/2010/main" val="382378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76200" y="1066800"/>
            <a:ext cx="8458200" cy="5303837"/>
          </a:xfrm>
        </p:spPr>
        <p:txBody>
          <a:bodyPr/>
          <a:lstStyle/>
          <a:p>
            <a:pPr>
              <a:lnSpc>
                <a:spcPct val="90000"/>
              </a:lnSpc>
              <a:buFont typeface="Wingdings" panose="05000000000000000000" pitchFamily="2" charset="2"/>
              <a:buNone/>
              <a:defRPr/>
            </a:pPr>
            <a:r>
              <a:rPr lang="en-US" altLang="zh-TW" sz="1920" dirty="0"/>
              <a:t>      3.   </a:t>
            </a:r>
            <a:r>
              <a:rPr lang="zh-TW" altLang="en-US" sz="1920" dirty="0"/>
              <a:t>速度</a:t>
            </a:r>
            <a:r>
              <a:rPr lang="zh-CN" altLang="en-US" sz="1920" dirty="0"/>
              <a:t>评</a:t>
            </a:r>
            <a:r>
              <a:rPr lang="zh-TW" altLang="en-US" sz="1920" dirty="0"/>
              <a:t>比的</a:t>
            </a:r>
            <a:r>
              <a:rPr lang="zh-CN" altLang="en-US" sz="1920" dirty="0"/>
              <a:t>运</a:t>
            </a:r>
            <a:r>
              <a:rPr lang="zh-TW" altLang="en-US" sz="1920" dirty="0"/>
              <a:t>用</a:t>
            </a:r>
            <a:endParaRPr lang="zh-TW" altLang="en-US" sz="1920" u="sng" dirty="0"/>
          </a:p>
          <a:p>
            <a:pPr>
              <a:buFont typeface="Wingdings" panose="05000000000000000000" pitchFamily="2" charset="2"/>
              <a:buNone/>
              <a:defRPr/>
            </a:pPr>
            <a:r>
              <a:rPr lang="zh-TW" altLang="en-US" sz="1920" dirty="0"/>
              <a:t>             速度</a:t>
            </a:r>
            <a:r>
              <a:rPr lang="zh-CN" altLang="en-US" sz="1920" dirty="0"/>
              <a:t>评</a:t>
            </a:r>
            <a:r>
              <a:rPr lang="zh-TW" altLang="en-US" sz="1920" dirty="0"/>
              <a:t>比就是由</a:t>
            </a:r>
            <a:r>
              <a:rPr lang="zh-CN" altLang="en-US" sz="1920" dirty="0"/>
              <a:t>测时</a:t>
            </a:r>
            <a:r>
              <a:rPr lang="zh-TW" altLang="en-US" sz="1920" dirty="0"/>
              <a:t>人</a:t>
            </a:r>
            <a:r>
              <a:rPr lang="zh-CN" altLang="en-US" sz="1920" dirty="0"/>
              <a:t>员</a:t>
            </a:r>
            <a:r>
              <a:rPr lang="zh-TW" altLang="en-US" sz="1920" dirty="0"/>
              <a:t>以主</a:t>
            </a:r>
            <a:r>
              <a:rPr lang="zh-CN" altLang="en-US" sz="1920" dirty="0"/>
              <a:t>观</a:t>
            </a:r>
            <a:r>
              <a:rPr lang="zh-TW" altLang="en-US" sz="1920" dirty="0"/>
              <a:t>方式</a:t>
            </a:r>
            <a:r>
              <a:rPr lang="en-US" altLang="zh-TW" sz="1920" dirty="0"/>
              <a:t>﹐</a:t>
            </a:r>
            <a:r>
              <a:rPr lang="zh-TW" altLang="en-US" sz="1920" dirty="0"/>
              <a:t>直接估定被</a:t>
            </a:r>
            <a:r>
              <a:rPr lang="zh-CN" altLang="en-US" sz="1920" dirty="0"/>
              <a:t>观测</a:t>
            </a:r>
            <a:r>
              <a:rPr lang="zh-TW" altLang="en-US" sz="1920" dirty="0"/>
              <a:t>者</a:t>
            </a:r>
            <a:r>
              <a:rPr lang="zh-CN" altLang="en-US" sz="1920" dirty="0"/>
              <a:t>当时</a:t>
            </a:r>
            <a:r>
              <a:rPr lang="zh-TW" altLang="en-US" sz="1920" dirty="0"/>
              <a:t>的速       度</a:t>
            </a:r>
            <a:r>
              <a:rPr lang="en-US" altLang="zh-TW" sz="1920" dirty="0"/>
              <a:t>,</a:t>
            </a:r>
            <a:r>
              <a:rPr lang="zh-TW" altLang="en-US" sz="1920" dirty="0"/>
              <a:t>以百分率表示</a:t>
            </a:r>
            <a:r>
              <a:rPr lang="en-US" altLang="zh-TW" sz="1920" dirty="0"/>
              <a:t>,</a:t>
            </a:r>
            <a:r>
              <a:rPr lang="zh-TW" altLang="en-US" sz="1920" dirty="0"/>
              <a:t>直接</a:t>
            </a:r>
            <a:r>
              <a:rPr lang="zh-CN" altLang="en-US" sz="1920" dirty="0"/>
              <a:t>调</a:t>
            </a:r>
            <a:r>
              <a:rPr lang="zh-TW" altLang="en-US" sz="1920" dirty="0"/>
              <a:t>整所</a:t>
            </a:r>
            <a:r>
              <a:rPr lang="zh-CN" altLang="en-US" sz="1920" dirty="0"/>
              <a:t>测</a:t>
            </a:r>
            <a:r>
              <a:rPr lang="zh-TW" altLang="en-US" sz="1920" dirty="0"/>
              <a:t>定的平均 工</a:t>
            </a:r>
            <a:r>
              <a:rPr lang="zh-CN" altLang="en-US" sz="1920" dirty="0"/>
              <a:t>时</a:t>
            </a:r>
            <a:r>
              <a:rPr lang="zh-TW" altLang="en-US" sz="1920" dirty="0"/>
              <a:t>。</a:t>
            </a:r>
            <a:r>
              <a:rPr lang="zh-CN" altLang="en-US" sz="1920" dirty="0"/>
              <a:t>产业</a:t>
            </a:r>
            <a:r>
              <a:rPr lang="zh-TW" altLang="en-US" sz="1920" dirty="0"/>
              <a:t>界的</a:t>
            </a:r>
            <a:r>
              <a:rPr lang="zh-CN" altLang="en-US" sz="1920" dirty="0"/>
              <a:t>经验</a:t>
            </a:r>
            <a:r>
              <a:rPr lang="en-US" altLang="zh-TW" sz="1920" dirty="0"/>
              <a:t>﹐</a:t>
            </a:r>
            <a:r>
              <a:rPr lang="zh-TW" altLang="en-US" sz="1920" dirty="0"/>
              <a:t>速度</a:t>
            </a:r>
            <a:r>
              <a:rPr lang="zh-CN" altLang="en-US" sz="1920" dirty="0"/>
              <a:t>评</a:t>
            </a:r>
            <a:r>
              <a:rPr lang="zh-TW" altLang="en-US" sz="1920" dirty="0"/>
              <a:t>估不</a:t>
            </a:r>
            <a:r>
              <a:rPr lang="zh-CN" altLang="en-US" sz="1920" dirty="0"/>
              <a:t>应</a:t>
            </a:r>
            <a:r>
              <a:rPr lang="zh-TW" altLang="en-US" sz="1920" dirty="0"/>
              <a:t>低于</a:t>
            </a:r>
            <a:r>
              <a:rPr lang="en-US" altLang="zh-TW" sz="1920" dirty="0"/>
              <a:t>67</a:t>
            </a:r>
            <a:r>
              <a:rPr lang="zh-TW" altLang="en-US" sz="1920" dirty="0"/>
              <a:t>％ </a:t>
            </a:r>
            <a:r>
              <a:rPr lang="en-US" altLang="zh-TW" sz="1920" dirty="0"/>
              <a:t>,</a:t>
            </a:r>
            <a:r>
              <a:rPr lang="zh-TW" altLang="en-US" sz="1920" dirty="0"/>
              <a:t>也不</a:t>
            </a:r>
            <a:r>
              <a:rPr lang="zh-CN" altLang="en-US" sz="1920" dirty="0"/>
              <a:t>应</a:t>
            </a:r>
            <a:r>
              <a:rPr lang="zh-TW" altLang="en-US" sz="1920" dirty="0"/>
              <a:t>高于</a:t>
            </a:r>
            <a:r>
              <a:rPr lang="en-US" altLang="zh-TW" sz="1920" dirty="0"/>
              <a:t>125</a:t>
            </a:r>
            <a:r>
              <a:rPr lang="zh-TW" altLang="en-US" sz="1920" dirty="0"/>
              <a:t>％ 。</a:t>
            </a:r>
          </a:p>
          <a:p>
            <a:pPr>
              <a:buFont typeface="Wingdings" panose="05000000000000000000" pitchFamily="2" charset="2"/>
              <a:buNone/>
              <a:defRPr/>
            </a:pPr>
            <a:r>
              <a:rPr lang="en-US" altLang="zh-TW" sz="1920" dirty="0"/>
              <a:t>       4.   </a:t>
            </a:r>
            <a:r>
              <a:rPr lang="zh-TW" altLang="en-US" sz="1920" dirty="0"/>
              <a:t>平准化</a:t>
            </a:r>
            <a:r>
              <a:rPr lang="zh-CN" altLang="en-US" sz="1920" dirty="0"/>
              <a:t>评</a:t>
            </a:r>
            <a:r>
              <a:rPr lang="zh-TW" altLang="en-US" sz="1920" dirty="0"/>
              <a:t>比</a:t>
            </a:r>
          </a:p>
          <a:p>
            <a:pPr>
              <a:buFont typeface="Wingdings" panose="05000000000000000000" pitchFamily="2" charset="2"/>
              <a:buNone/>
              <a:defRPr/>
            </a:pPr>
            <a:r>
              <a:rPr lang="zh-CN" altLang="en-US" sz="1920" dirty="0"/>
              <a:t>            影响</a:t>
            </a:r>
            <a:r>
              <a:rPr lang="zh-TW" altLang="en-US" sz="1920" dirty="0"/>
              <a:t>速度的四大原因</a:t>
            </a:r>
            <a:r>
              <a:rPr lang="en-US" altLang="zh-TW" sz="1920" dirty="0"/>
              <a:t>﹕   </a:t>
            </a:r>
            <a:r>
              <a:rPr lang="zh-TW" altLang="en-US" sz="1920" dirty="0"/>
              <a:t>熟</a:t>
            </a:r>
            <a:r>
              <a:rPr lang="zh-CN" altLang="en-US" sz="1920" dirty="0"/>
              <a:t>练</a:t>
            </a:r>
            <a:r>
              <a:rPr lang="zh-TW" altLang="en-US" sz="1920" dirty="0"/>
              <a:t>程度     努力程度</a:t>
            </a:r>
          </a:p>
          <a:p>
            <a:pPr>
              <a:buFont typeface="Wingdings" panose="05000000000000000000" pitchFamily="2" charset="2"/>
              <a:buNone/>
              <a:defRPr/>
            </a:pPr>
            <a:r>
              <a:rPr lang="zh-TW" altLang="en-US" sz="1920" dirty="0"/>
              <a:t>                                                           工作</a:t>
            </a:r>
            <a:r>
              <a:rPr lang="zh-CN" altLang="en-US" sz="1920" dirty="0"/>
              <a:t>环</a:t>
            </a:r>
            <a:r>
              <a:rPr lang="zh-TW" altLang="en-US" sz="1920" dirty="0"/>
              <a:t>境      一致性</a:t>
            </a:r>
          </a:p>
          <a:p>
            <a:pPr>
              <a:buFont typeface="Wingdings" panose="05000000000000000000" pitchFamily="2" charset="2"/>
              <a:buNone/>
              <a:defRPr/>
            </a:pPr>
            <a:r>
              <a:rPr lang="zh-CN" altLang="en-US" sz="1920" dirty="0"/>
              <a:t>            熟练</a:t>
            </a:r>
            <a:r>
              <a:rPr lang="zh-TW" altLang="en-US" sz="1920" dirty="0"/>
              <a:t>度</a:t>
            </a:r>
            <a:r>
              <a:rPr lang="en-US" altLang="zh-TW" sz="1920" dirty="0"/>
              <a:t>﹕</a:t>
            </a:r>
            <a:r>
              <a:rPr lang="zh-TW" altLang="en-US" sz="1920" dirty="0"/>
              <a:t>工作</a:t>
            </a:r>
            <a:r>
              <a:rPr lang="zh-CN" altLang="en-US" sz="1920" dirty="0"/>
              <a:t>进</a:t>
            </a:r>
            <a:r>
              <a:rPr lang="zh-TW" altLang="en-US" sz="1920" dirty="0"/>
              <a:t>行的順</a:t>
            </a:r>
            <a:r>
              <a:rPr lang="zh-CN" altLang="en-US" sz="1920" dirty="0"/>
              <a:t>畅</a:t>
            </a:r>
            <a:r>
              <a:rPr lang="zh-TW" altLang="en-US" sz="1920" dirty="0"/>
              <a:t>性</a:t>
            </a:r>
          </a:p>
          <a:p>
            <a:pPr>
              <a:buFont typeface="Wingdings" panose="05000000000000000000" pitchFamily="2" charset="2"/>
              <a:buNone/>
              <a:defRPr/>
            </a:pPr>
            <a:r>
              <a:rPr lang="zh-TW" altLang="en-US" sz="1920" dirty="0"/>
              <a:t>            努力度</a:t>
            </a:r>
            <a:r>
              <a:rPr lang="en-US" altLang="zh-TW" sz="1920" dirty="0"/>
              <a:t>﹕</a:t>
            </a:r>
            <a:r>
              <a:rPr lang="zh-TW" altLang="en-US" sz="1920" dirty="0"/>
              <a:t>工作的意愿</a:t>
            </a:r>
          </a:p>
          <a:p>
            <a:pPr>
              <a:buFont typeface="Wingdings" panose="05000000000000000000" pitchFamily="2" charset="2"/>
              <a:buNone/>
              <a:defRPr/>
            </a:pPr>
            <a:r>
              <a:rPr lang="zh-TW" altLang="en-US" sz="1920" dirty="0">
                <a:solidFill>
                  <a:srgbClr val="FF0000"/>
                </a:solidFill>
              </a:rPr>
              <a:t>            工作</a:t>
            </a:r>
            <a:r>
              <a:rPr lang="zh-CN" altLang="en-US" sz="1920" dirty="0">
                <a:solidFill>
                  <a:srgbClr val="FF0000"/>
                </a:solidFill>
              </a:rPr>
              <a:t>环</a:t>
            </a:r>
            <a:r>
              <a:rPr lang="zh-TW" altLang="en-US" sz="1920" dirty="0">
                <a:solidFill>
                  <a:srgbClr val="FF0000"/>
                </a:solidFill>
              </a:rPr>
              <a:t>境</a:t>
            </a:r>
            <a:r>
              <a:rPr lang="en-US" altLang="zh-TW" sz="1920" dirty="0"/>
              <a:t>﹕</a:t>
            </a:r>
            <a:r>
              <a:rPr lang="zh-TW" altLang="en-US" sz="1920" dirty="0"/>
              <a:t>如溫度</a:t>
            </a:r>
            <a:r>
              <a:rPr lang="en-US" altLang="zh-TW" sz="1920" dirty="0"/>
              <a:t>﹑ </a:t>
            </a:r>
            <a:r>
              <a:rPr lang="zh-CN" altLang="en-US" sz="1920" dirty="0"/>
              <a:t>湿</a:t>
            </a:r>
            <a:r>
              <a:rPr lang="zh-TW" altLang="en-US" sz="1920" dirty="0"/>
              <a:t>度</a:t>
            </a:r>
            <a:r>
              <a:rPr lang="en-US" altLang="zh-TW" sz="1920" dirty="0"/>
              <a:t>﹑ </a:t>
            </a:r>
            <a:r>
              <a:rPr lang="zh-TW" altLang="en-US" sz="1920" dirty="0"/>
              <a:t>通</a:t>
            </a:r>
            <a:r>
              <a:rPr lang="zh-CN" altLang="en-US" sz="1920" dirty="0"/>
              <a:t>风</a:t>
            </a:r>
            <a:r>
              <a:rPr lang="en-US" altLang="zh-TW" sz="1920" dirty="0"/>
              <a:t>﹑ </a:t>
            </a:r>
            <a:r>
              <a:rPr lang="zh-TW" altLang="en-US" sz="1920" dirty="0"/>
              <a:t>光</a:t>
            </a:r>
            <a:r>
              <a:rPr lang="zh-CN" altLang="en-US" sz="1920" dirty="0"/>
              <a:t>线</a:t>
            </a:r>
            <a:r>
              <a:rPr lang="zh-TW" altLang="en-US" sz="1920" dirty="0"/>
              <a:t>等等</a:t>
            </a:r>
          </a:p>
          <a:p>
            <a:pPr>
              <a:buFont typeface="Wingdings" panose="05000000000000000000" pitchFamily="2" charset="2"/>
              <a:buNone/>
              <a:defRPr/>
            </a:pPr>
            <a:r>
              <a:rPr lang="zh-TW" altLang="en-US" sz="1920" dirty="0"/>
              <a:t>                                                       此影</a:t>
            </a:r>
            <a:r>
              <a:rPr lang="zh-CN" altLang="en-US" sz="1920" dirty="0"/>
              <a:t>响较</a:t>
            </a:r>
            <a:r>
              <a:rPr lang="zh-TW" altLang="en-US" sz="1920" dirty="0"/>
              <a:t>小</a:t>
            </a:r>
            <a:r>
              <a:rPr lang="en-US" altLang="zh-TW" sz="1920" dirty="0"/>
              <a:t>﹐</a:t>
            </a:r>
            <a:r>
              <a:rPr lang="zh-TW" altLang="en-US" sz="1920" dirty="0">
                <a:solidFill>
                  <a:srgbClr val="FF0000"/>
                </a:solidFill>
              </a:rPr>
              <a:t>不考慮</a:t>
            </a:r>
            <a:r>
              <a:rPr lang="zh-TW" altLang="en-US" sz="1920" dirty="0"/>
              <a:t>。</a:t>
            </a:r>
          </a:p>
          <a:p>
            <a:pPr>
              <a:buFont typeface="Wingdings" panose="05000000000000000000" pitchFamily="2" charset="2"/>
              <a:buNone/>
              <a:defRPr/>
            </a:pPr>
            <a:r>
              <a:rPr lang="zh-TW" altLang="en-US" sz="1920" dirty="0">
                <a:solidFill>
                  <a:srgbClr val="FF0000"/>
                </a:solidFill>
              </a:rPr>
              <a:t>             一致性</a:t>
            </a:r>
            <a:r>
              <a:rPr lang="en-US" altLang="zh-TW" sz="1920" dirty="0"/>
              <a:t>﹕</a:t>
            </a:r>
            <a:r>
              <a:rPr lang="zh-TW" altLang="en-US" sz="1920" dirty="0"/>
              <a:t>同一作</a:t>
            </a:r>
            <a:r>
              <a:rPr lang="zh-CN" altLang="en-US" sz="1920" dirty="0"/>
              <a:t>业单</a:t>
            </a:r>
            <a:r>
              <a:rPr lang="zh-TW" altLang="en-US" sz="1920" dirty="0"/>
              <a:t>元的</a:t>
            </a:r>
            <a:r>
              <a:rPr lang="zh-CN" altLang="en-US" sz="1920" dirty="0"/>
              <a:t>测时</a:t>
            </a:r>
            <a:r>
              <a:rPr lang="zh-TW" altLang="en-US" sz="1920" dirty="0"/>
              <a:t>值是否非常接近</a:t>
            </a:r>
            <a:r>
              <a:rPr lang="en-US" altLang="zh-TW" sz="1920" dirty="0"/>
              <a:t>,</a:t>
            </a:r>
            <a:r>
              <a:rPr lang="zh-TW" altLang="en-US" sz="1920" dirty="0">
                <a:solidFill>
                  <a:srgbClr val="FF0000"/>
                </a:solidFill>
              </a:rPr>
              <a:t>不考慮</a:t>
            </a:r>
            <a:r>
              <a:rPr lang="zh-TW" altLang="en-US" sz="1920" dirty="0"/>
              <a:t>。                            </a:t>
            </a:r>
            <a:r>
              <a:rPr lang="zh-TW" altLang="en-US" sz="2352" dirty="0"/>
              <a:t>                          </a:t>
            </a:r>
          </a:p>
        </p:txBody>
      </p:sp>
      <p:sp>
        <p:nvSpPr>
          <p:cNvPr id="5" name="Rectangle 2"/>
          <p:cNvSpPr txBox="1">
            <a:spLocks noChangeArrowheads="1"/>
          </p:cNvSpPr>
          <p:nvPr/>
        </p:nvSpPr>
        <p:spPr>
          <a:xfrm>
            <a:off x="685800" y="1524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t>时间评比</a:t>
            </a:r>
            <a:endParaRPr lang="zh-TW" altLang="en-US" sz="3200" dirty="0">
              <a:latin typeface="標楷體" panose="03000509000000000000" pitchFamily="65" charset="-12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27</a:t>
            </a:fld>
            <a:endParaRPr lang="en-US"/>
          </a:p>
        </p:txBody>
      </p:sp>
    </p:spTree>
    <p:extLst>
      <p:ext uri="{BB962C8B-B14F-4D97-AF65-F5344CB8AC3E}">
        <p14:creationId xmlns:p14="http://schemas.microsoft.com/office/powerpoint/2010/main" val="3781947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76200" y="1143000"/>
            <a:ext cx="8458200" cy="5888037"/>
          </a:xfrm>
        </p:spPr>
        <p:txBody>
          <a:bodyPr/>
          <a:lstStyle/>
          <a:p>
            <a:pPr>
              <a:lnSpc>
                <a:spcPct val="90000"/>
              </a:lnSpc>
              <a:buFont typeface="Wingdings" panose="05000000000000000000" pitchFamily="2" charset="2"/>
              <a:buNone/>
              <a:defRPr/>
            </a:pPr>
            <a:r>
              <a:rPr lang="en-US" altLang="zh-TW" sz="1920" dirty="0"/>
              <a:t>    4.   </a:t>
            </a:r>
            <a:r>
              <a:rPr lang="zh-TW" altLang="en-US" sz="1920" dirty="0"/>
              <a:t>平准化評比</a:t>
            </a:r>
          </a:p>
          <a:p>
            <a:pPr>
              <a:buFont typeface="Wingdings" panose="05000000000000000000" pitchFamily="2" charset="2"/>
              <a:buNone/>
              <a:defRPr/>
            </a:pPr>
            <a:r>
              <a:rPr lang="zh-TW" altLang="en-US" sz="1920" dirty="0"/>
              <a:t>                                                     熟</a:t>
            </a:r>
            <a:r>
              <a:rPr lang="zh-CN" altLang="en-US" sz="1920" dirty="0"/>
              <a:t>练</a:t>
            </a:r>
            <a:r>
              <a:rPr lang="zh-TW" altLang="en-US" sz="1920" dirty="0"/>
              <a:t>度</a:t>
            </a:r>
            <a:r>
              <a:rPr lang="zh-CN" altLang="en-US" sz="1920" dirty="0"/>
              <a:t>调</a:t>
            </a:r>
            <a:r>
              <a:rPr lang="zh-TW" altLang="en-US" sz="1920" dirty="0"/>
              <a:t>整系</a:t>
            </a:r>
            <a:r>
              <a:rPr lang="zh-CN" altLang="en-US" sz="1920" dirty="0"/>
              <a:t>数</a:t>
            </a:r>
            <a:r>
              <a:rPr lang="zh-TW" altLang="en-US" sz="1920" dirty="0"/>
              <a:t>                                                      </a:t>
            </a:r>
            <a:r>
              <a:rPr lang="zh-TW" altLang="en-US" sz="2352" dirty="0"/>
              <a:t>                          </a:t>
            </a:r>
          </a:p>
        </p:txBody>
      </p:sp>
      <p:graphicFrame>
        <p:nvGraphicFramePr>
          <p:cNvPr id="101525" name="Group 149"/>
          <p:cNvGraphicFramePr>
            <a:graphicFrameLocks noGrp="1"/>
          </p:cNvGraphicFramePr>
          <p:nvPr>
            <p:extLst>
              <p:ext uri="{D42A27DB-BD31-4B8C-83A1-F6EECF244321}">
                <p14:modId xmlns:p14="http://schemas.microsoft.com/office/powerpoint/2010/main" val="329346153"/>
              </p:ext>
            </p:extLst>
          </p:nvPr>
        </p:nvGraphicFramePr>
        <p:xfrm>
          <a:off x="1066800" y="2133600"/>
          <a:ext cx="5943600" cy="4195763"/>
        </p:xfrm>
        <a:graphic>
          <a:graphicData uri="http://schemas.openxmlformats.org/drawingml/2006/table">
            <a:tbl>
              <a:tblPr/>
              <a:tblGrid>
                <a:gridCol w="1981200">
                  <a:extLst>
                    <a:ext uri="{9D8B030D-6E8A-4147-A177-3AD203B41FA5}">
                      <a16:colId xmlns:a16="http://schemas.microsoft.com/office/drawing/2014/main" val="1781968991"/>
                    </a:ext>
                  </a:extLst>
                </a:gridCol>
                <a:gridCol w="1981200">
                  <a:extLst>
                    <a:ext uri="{9D8B030D-6E8A-4147-A177-3AD203B41FA5}">
                      <a16:colId xmlns:a16="http://schemas.microsoft.com/office/drawing/2014/main" val="1527914825"/>
                    </a:ext>
                  </a:extLst>
                </a:gridCol>
                <a:gridCol w="1981200">
                  <a:extLst>
                    <a:ext uri="{9D8B030D-6E8A-4147-A177-3AD203B41FA5}">
                      <a16:colId xmlns:a16="http://schemas.microsoft.com/office/drawing/2014/main" val="3944288002"/>
                    </a:ext>
                  </a:extLst>
                </a:gridCol>
              </a:tblGrid>
              <a:tr h="381433">
                <a:tc rowSpan="2">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超</a:t>
                      </a:r>
                      <a:r>
                        <a:rPr kumimoji="1" lang="zh-CN" altLang="en-US"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优</a:t>
                      </a:r>
                    </a:p>
                  </a:txBody>
                  <a:tcPr marL="88827" marR="88827" marT="44413" marB="4441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A1</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+0.15</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507635562"/>
                  </a:ext>
                </a:extLst>
              </a:tr>
              <a:tr h="381433">
                <a:tc v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A2</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+0.13</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729649561"/>
                  </a:ext>
                </a:extLst>
              </a:tr>
              <a:tr h="381433">
                <a:tc rowSpan="2">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优</a:t>
                      </a:r>
                    </a:p>
                  </a:txBody>
                  <a:tcPr marL="88827" marR="88827" marT="44413" marB="4441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B1</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+0.11</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0706426"/>
                  </a:ext>
                </a:extLst>
              </a:tr>
              <a:tr h="381433">
                <a:tc v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B2</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+0.08</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33260470"/>
                  </a:ext>
                </a:extLst>
              </a:tr>
              <a:tr h="381433">
                <a:tc rowSpan="2">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良</a:t>
                      </a:r>
                    </a:p>
                  </a:txBody>
                  <a:tcPr marL="88827" marR="88827" marT="44413" marB="4441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C1</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+0.06</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75392382"/>
                  </a:ext>
                </a:extLst>
              </a:tr>
              <a:tr h="381433">
                <a:tc v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C2</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+0.03</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57846195"/>
                  </a:ext>
                </a:extLst>
              </a:tr>
              <a:tr h="381433">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平均</a:t>
                      </a:r>
                    </a:p>
                  </a:txBody>
                  <a:tcPr marL="88827" marR="88827" marT="44413" marB="4441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D</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+0.00</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06370162"/>
                  </a:ext>
                </a:extLst>
              </a:tr>
              <a:tr h="381433">
                <a:tc rowSpan="2">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可以</a:t>
                      </a:r>
                    </a:p>
                  </a:txBody>
                  <a:tcPr marL="88827" marR="88827" marT="44413" marB="4441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E1</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-0.05</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75976299"/>
                  </a:ext>
                </a:extLst>
              </a:tr>
              <a:tr h="381433">
                <a:tc v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E2</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-0.10</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78044701"/>
                  </a:ext>
                </a:extLst>
              </a:tr>
              <a:tr h="381433">
                <a:tc rowSpan="2">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劣</a:t>
                      </a:r>
                    </a:p>
                  </a:txBody>
                  <a:tcPr marL="88827" marR="88827" marT="44413" marB="4441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F1</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-0.16</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577395551"/>
                  </a:ext>
                </a:extLst>
              </a:tr>
              <a:tr h="381433">
                <a:tc v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F2</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-0.22</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69098369"/>
                  </a:ext>
                </a:extLst>
              </a:tr>
            </a:tbl>
          </a:graphicData>
        </a:graphic>
      </p:graphicFrame>
      <p:sp>
        <p:nvSpPr>
          <p:cNvPr id="6" name="Rectangle 2"/>
          <p:cNvSpPr txBox="1">
            <a:spLocks noChangeArrowheads="1"/>
          </p:cNvSpPr>
          <p:nvPr/>
        </p:nvSpPr>
        <p:spPr>
          <a:xfrm>
            <a:off x="533400" y="762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t>时间评比</a:t>
            </a:r>
            <a:endParaRPr lang="zh-TW" altLang="en-US" sz="3200" dirty="0">
              <a:latin typeface="標楷體" panose="03000509000000000000" pitchFamily="65" charset="-12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28</a:t>
            </a:fld>
            <a:endParaRPr lang="en-US"/>
          </a:p>
        </p:txBody>
      </p:sp>
    </p:spTree>
    <p:extLst>
      <p:ext uri="{BB962C8B-B14F-4D97-AF65-F5344CB8AC3E}">
        <p14:creationId xmlns:p14="http://schemas.microsoft.com/office/powerpoint/2010/main" val="762026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76200" y="1219200"/>
            <a:ext cx="8458200" cy="5761037"/>
          </a:xfrm>
        </p:spPr>
        <p:txBody>
          <a:bodyPr/>
          <a:lstStyle/>
          <a:p>
            <a:pPr>
              <a:buFont typeface="Wingdings" panose="05000000000000000000" pitchFamily="2" charset="2"/>
              <a:buNone/>
              <a:defRPr/>
            </a:pPr>
            <a:r>
              <a:rPr lang="en-US" altLang="zh-TW" sz="1920" dirty="0"/>
              <a:t>      4.   </a:t>
            </a:r>
            <a:r>
              <a:rPr lang="zh-TW" altLang="en-US" sz="1920" dirty="0"/>
              <a:t>平准化</a:t>
            </a:r>
            <a:r>
              <a:rPr lang="zh-CN" altLang="en-US" sz="1920" dirty="0"/>
              <a:t>评</a:t>
            </a:r>
            <a:r>
              <a:rPr lang="zh-TW" altLang="en-US" sz="1920" dirty="0"/>
              <a:t>比</a:t>
            </a:r>
          </a:p>
          <a:p>
            <a:pPr>
              <a:buFont typeface="Wingdings" panose="05000000000000000000" pitchFamily="2" charset="2"/>
              <a:buNone/>
              <a:defRPr/>
            </a:pPr>
            <a:r>
              <a:rPr lang="zh-TW" altLang="en-US" sz="1920" dirty="0"/>
              <a:t>                                               努力度</a:t>
            </a:r>
            <a:r>
              <a:rPr lang="zh-CN" altLang="en-US" sz="1920" dirty="0"/>
              <a:t>调</a:t>
            </a:r>
            <a:r>
              <a:rPr lang="zh-TW" altLang="en-US" sz="1920" dirty="0"/>
              <a:t>整系</a:t>
            </a:r>
            <a:r>
              <a:rPr lang="zh-CN" altLang="en-US" sz="1920" dirty="0"/>
              <a:t>数</a:t>
            </a:r>
            <a:r>
              <a:rPr lang="zh-TW" altLang="en-US" sz="1920" dirty="0"/>
              <a:t>                                                      </a:t>
            </a:r>
            <a:r>
              <a:rPr lang="zh-TW" altLang="en-US" sz="2352" dirty="0"/>
              <a:t>                          </a:t>
            </a:r>
          </a:p>
        </p:txBody>
      </p:sp>
      <p:graphicFrame>
        <p:nvGraphicFramePr>
          <p:cNvPr id="103475" name="Group 51"/>
          <p:cNvGraphicFramePr>
            <a:graphicFrameLocks noGrp="1"/>
          </p:cNvGraphicFramePr>
          <p:nvPr>
            <p:extLst>
              <p:ext uri="{D42A27DB-BD31-4B8C-83A1-F6EECF244321}">
                <p14:modId xmlns:p14="http://schemas.microsoft.com/office/powerpoint/2010/main" val="648283247"/>
              </p:ext>
            </p:extLst>
          </p:nvPr>
        </p:nvGraphicFramePr>
        <p:xfrm>
          <a:off x="914400" y="2209800"/>
          <a:ext cx="5943600" cy="4195763"/>
        </p:xfrm>
        <a:graphic>
          <a:graphicData uri="http://schemas.openxmlformats.org/drawingml/2006/table">
            <a:tbl>
              <a:tblPr/>
              <a:tblGrid>
                <a:gridCol w="1981200">
                  <a:extLst>
                    <a:ext uri="{9D8B030D-6E8A-4147-A177-3AD203B41FA5}">
                      <a16:colId xmlns:a16="http://schemas.microsoft.com/office/drawing/2014/main" val="2779216368"/>
                    </a:ext>
                  </a:extLst>
                </a:gridCol>
                <a:gridCol w="1981200">
                  <a:extLst>
                    <a:ext uri="{9D8B030D-6E8A-4147-A177-3AD203B41FA5}">
                      <a16:colId xmlns:a16="http://schemas.microsoft.com/office/drawing/2014/main" val="4007937427"/>
                    </a:ext>
                  </a:extLst>
                </a:gridCol>
                <a:gridCol w="1981200">
                  <a:extLst>
                    <a:ext uri="{9D8B030D-6E8A-4147-A177-3AD203B41FA5}">
                      <a16:colId xmlns:a16="http://schemas.microsoft.com/office/drawing/2014/main" val="1554483861"/>
                    </a:ext>
                  </a:extLst>
                </a:gridCol>
              </a:tblGrid>
              <a:tr h="381433">
                <a:tc rowSpan="2">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超</a:t>
                      </a:r>
                      <a:r>
                        <a:rPr kumimoji="1" lang="zh-CN" altLang="en-US"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优</a:t>
                      </a:r>
                    </a:p>
                  </a:txBody>
                  <a:tcPr marL="88827" marR="88827" marT="44413" marB="4441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A1</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+0.13</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61559450"/>
                  </a:ext>
                </a:extLst>
              </a:tr>
              <a:tr h="381433">
                <a:tc v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A2</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+0.12</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345043938"/>
                  </a:ext>
                </a:extLst>
              </a:tr>
              <a:tr h="381433">
                <a:tc rowSpan="2">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优</a:t>
                      </a:r>
                    </a:p>
                  </a:txBody>
                  <a:tcPr marL="88827" marR="88827" marT="44413" marB="4441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B1</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+0.10</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709478"/>
                  </a:ext>
                </a:extLst>
              </a:tr>
              <a:tr h="381433">
                <a:tc v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B2</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+0.08</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696802151"/>
                  </a:ext>
                </a:extLst>
              </a:tr>
              <a:tr h="381433">
                <a:tc rowSpan="2">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良</a:t>
                      </a:r>
                    </a:p>
                  </a:txBody>
                  <a:tcPr marL="88827" marR="88827" marT="44413" marB="4441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C1</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+0.05</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870226041"/>
                  </a:ext>
                </a:extLst>
              </a:tr>
              <a:tr h="381433">
                <a:tc v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C2</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+0.02</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629761207"/>
                  </a:ext>
                </a:extLst>
              </a:tr>
              <a:tr h="381433">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平均</a:t>
                      </a:r>
                    </a:p>
                  </a:txBody>
                  <a:tcPr marL="88827" marR="88827" marT="44413" marB="4441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D</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+0.00</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00163015"/>
                  </a:ext>
                </a:extLst>
              </a:tr>
              <a:tr h="381433">
                <a:tc rowSpan="2">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可以</a:t>
                      </a:r>
                    </a:p>
                  </a:txBody>
                  <a:tcPr marL="88827" marR="88827" marT="44413" marB="4441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E1</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-0.04</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962653063"/>
                  </a:ext>
                </a:extLst>
              </a:tr>
              <a:tr h="381433">
                <a:tc v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E2</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-0.08</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81514317"/>
                  </a:ext>
                </a:extLst>
              </a:tr>
              <a:tr h="381433">
                <a:tc rowSpan="2">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劣</a:t>
                      </a:r>
                    </a:p>
                  </a:txBody>
                  <a:tcPr marL="88827" marR="88827" marT="44413" marB="4441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F1</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-0.12</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09519683"/>
                  </a:ext>
                </a:extLst>
              </a:tr>
              <a:tr h="381433">
                <a:tc v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F2</a:t>
                      </a:r>
                    </a:p>
                  </a:txBody>
                  <a:tcPr marL="88827" marR="88827" marT="44413" marB="4441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-0.17</a:t>
                      </a:r>
                    </a:p>
                  </a:txBody>
                  <a:tcPr marL="88827" marR="88827" marT="44413" marB="4441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51714973"/>
                  </a:ext>
                </a:extLst>
              </a:tr>
            </a:tbl>
          </a:graphicData>
        </a:graphic>
      </p:graphicFrame>
      <p:sp>
        <p:nvSpPr>
          <p:cNvPr id="6" name="Rectangle 2"/>
          <p:cNvSpPr txBox="1">
            <a:spLocks noChangeArrowheads="1"/>
          </p:cNvSpPr>
          <p:nvPr/>
        </p:nvSpPr>
        <p:spPr>
          <a:xfrm>
            <a:off x="533400" y="1524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t>时间评比</a:t>
            </a:r>
            <a:endParaRPr lang="zh-TW" altLang="en-US" sz="3200" dirty="0">
              <a:latin typeface="標楷體" panose="03000509000000000000" pitchFamily="65" charset="-12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29</a:t>
            </a:fld>
            <a:endParaRPr lang="en-US"/>
          </a:p>
        </p:txBody>
      </p:sp>
    </p:spTree>
    <p:extLst>
      <p:ext uri="{BB962C8B-B14F-4D97-AF65-F5344CB8AC3E}">
        <p14:creationId xmlns:p14="http://schemas.microsoft.com/office/powerpoint/2010/main" val="1327071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228600"/>
            <a:ext cx="6858000" cy="933450"/>
          </a:xfrm>
          <a:noFill/>
        </p:spPr>
        <p:txBody>
          <a:bodyPr anchor="b">
            <a:normAutofit/>
          </a:bodyPr>
          <a:lstStyle/>
          <a:p>
            <a:r>
              <a:rPr lang="en-US" sz="2200" dirty="0">
                <a:latin typeface="Times New Roman" panose="02020603050405020304" pitchFamily="18" charset="0"/>
              </a:rPr>
              <a:t>Industrial Engineering</a:t>
            </a:r>
            <a:br>
              <a:rPr lang="en-US" altLang="zh-TW" sz="2200" dirty="0">
                <a:latin typeface="Times New Roman" panose="02020603050405020304" pitchFamily="18" charset="0"/>
              </a:rPr>
            </a:br>
            <a:r>
              <a:rPr lang="zh-CN" altLang="en-US" sz="2400" dirty="0"/>
              <a:t>工业工程简介</a:t>
            </a:r>
            <a:endParaRPr lang="zh-TW" alt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08865486"/>
              </p:ext>
            </p:extLst>
          </p:nvPr>
        </p:nvGraphicFramePr>
        <p:xfrm>
          <a:off x="266700" y="2075907"/>
          <a:ext cx="8648700" cy="3630063"/>
        </p:xfrm>
        <a:graphic>
          <a:graphicData uri="http://schemas.openxmlformats.org/drawingml/2006/table">
            <a:tbl>
              <a:tblPr/>
              <a:tblGrid>
                <a:gridCol w="1748644">
                  <a:extLst>
                    <a:ext uri="{9D8B030D-6E8A-4147-A177-3AD203B41FA5}">
                      <a16:colId xmlns:a16="http://schemas.microsoft.com/office/drawing/2014/main" val="3169715535"/>
                    </a:ext>
                  </a:extLst>
                </a:gridCol>
                <a:gridCol w="2108208">
                  <a:extLst>
                    <a:ext uri="{9D8B030D-6E8A-4147-A177-3AD203B41FA5}">
                      <a16:colId xmlns:a16="http://schemas.microsoft.com/office/drawing/2014/main" val="188890454"/>
                    </a:ext>
                  </a:extLst>
                </a:gridCol>
                <a:gridCol w="4791848">
                  <a:extLst>
                    <a:ext uri="{9D8B030D-6E8A-4147-A177-3AD203B41FA5}">
                      <a16:colId xmlns:a16="http://schemas.microsoft.com/office/drawing/2014/main" val="2264047517"/>
                    </a:ext>
                  </a:extLst>
                </a:gridCol>
              </a:tblGrid>
              <a:tr h="605011">
                <a:tc>
                  <a:txBody>
                    <a:bodyPr/>
                    <a:lstStyle/>
                    <a:p>
                      <a:pPr algn="ctr" fontAlgn="ctr"/>
                      <a:r>
                        <a:rPr lang="zh-CN" altLang="en-US" sz="1800" b="0" i="0" u="none" strike="noStrike">
                          <a:solidFill>
                            <a:srgbClr val="333333"/>
                          </a:solidFill>
                          <a:effectLst/>
                          <a:latin typeface="Arial" panose="020B0604020202020204" pitchFamily="34" charset="0"/>
                        </a:rPr>
                        <a:t>年代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800" b="0" i="0" u="none" strike="noStrike">
                          <a:solidFill>
                            <a:srgbClr val="333333"/>
                          </a:solidFill>
                          <a:effectLst/>
                          <a:latin typeface="Arial" panose="020B0604020202020204" pitchFamily="34" charset="0"/>
                        </a:rPr>
                        <a:t>人 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1800" b="0" i="0" u="none" strike="noStrike">
                          <a:solidFill>
                            <a:srgbClr val="333333"/>
                          </a:solidFill>
                          <a:effectLst/>
                          <a:latin typeface="Arial" panose="020B0604020202020204" pitchFamily="34" charset="0"/>
                        </a:rPr>
                        <a:t>业 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8999525"/>
                  </a:ext>
                </a:extLst>
              </a:tr>
              <a:tr h="726013">
                <a:tc>
                  <a:txBody>
                    <a:bodyPr/>
                    <a:lstStyle/>
                    <a:p>
                      <a:pPr algn="ctr" fontAlgn="ctr"/>
                      <a:r>
                        <a:rPr lang="zh-CN" altLang="en-US" sz="900" b="0" i="0" u="none" strike="noStrike">
                          <a:solidFill>
                            <a:srgbClr val="333333"/>
                          </a:solidFill>
                          <a:effectLst/>
                          <a:latin typeface="Arial" panose="020B0604020202020204" pitchFamily="34" charset="0"/>
                        </a:rPr>
                        <a:t>第一期</a:t>
                      </a:r>
                      <a:r>
                        <a:rPr lang="en-US" altLang="zh-CN" sz="900" b="0" i="0" u="none" strike="noStrike">
                          <a:solidFill>
                            <a:srgbClr val="333333"/>
                          </a:solidFill>
                          <a:effectLst/>
                          <a:latin typeface="Arial" panose="020B0604020202020204" pitchFamily="34" charset="0"/>
                        </a:rPr>
                        <a:t>(19</a:t>
                      </a:r>
                      <a:r>
                        <a:rPr lang="zh-CN" altLang="en-US" sz="900" b="0" i="0" u="none" strike="noStrike">
                          <a:solidFill>
                            <a:srgbClr val="333333"/>
                          </a:solidFill>
                          <a:effectLst/>
                          <a:latin typeface="Arial" panose="020B0604020202020204" pitchFamily="34" charset="0"/>
                        </a:rPr>
                        <a:t>世纪中后期</a:t>
                      </a:r>
                      <a:r>
                        <a:rPr lang="en-US" altLang="zh-CN" sz="900" b="0" i="0" u="none" strike="noStrike">
                          <a:solidFill>
                            <a:srgbClr val="333333"/>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333333"/>
                          </a:solidFill>
                          <a:effectLst/>
                          <a:latin typeface="Arial" panose="020B0604020202020204" pitchFamily="34" charset="0"/>
                        </a:rPr>
                        <a:t>E.WHITNEY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900" b="0" i="0" u="none" strike="noStrike">
                          <a:solidFill>
                            <a:srgbClr val="333333"/>
                          </a:solidFill>
                          <a:effectLst/>
                          <a:latin typeface="Arial" panose="020B0604020202020204" pitchFamily="34" charset="0"/>
                        </a:rPr>
                        <a:t>互换性方式原理发表（</a:t>
                      </a:r>
                      <a:r>
                        <a:rPr lang="en-US" altLang="zh-CN" sz="900" b="0" i="0" u="none" strike="noStrike">
                          <a:solidFill>
                            <a:srgbClr val="333333"/>
                          </a:solidFill>
                          <a:effectLst/>
                          <a:latin typeface="Arial" panose="020B0604020202020204" pitchFamily="34" charset="0"/>
                        </a:rPr>
                        <a:t>1800</a:t>
                      </a:r>
                      <a:r>
                        <a:rPr lang="zh-CN" altLang="en-US" sz="900" b="0" i="0" u="none" strike="noStrike">
                          <a:solidFill>
                            <a:srgbClr val="333333"/>
                          </a:solidFill>
                          <a:effectLst/>
                          <a:latin typeface="Arial" panose="020B0604020202020204" pitchFamily="34" charset="0"/>
                        </a:rPr>
                        <a:t>）</a:t>
                      </a:r>
                      <a:br>
                        <a:rPr lang="zh-CN" altLang="en-US" sz="900" b="0" i="0" u="none" strike="noStrike">
                          <a:solidFill>
                            <a:srgbClr val="333333"/>
                          </a:solidFill>
                          <a:effectLst/>
                          <a:latin typeface="Arial" panose="020B0604020202020204" pitchFamily="34" charset="0"/>
                        </a:rPr>
                      </a:br>
                      <a:r>
                        <a:rPr lang="zh-CN" altLang="en-US" sz="900" b="0" i="0" u="none" strike="noStrike">
                          <a:solidFill>
                            <a:srgbClr val="333333"/>
                          </a:solidFill>
                          <a:effectLst/>
                          <a:latin typeface="Arial" panose="020B0604020202020204" pitchFamily="34" charset="0"/>
                        </a:rPr>
                        <a:t>－所谓互换性方式是把公差赋予一切产品，不管什么产品相互之间都可以交换的性质</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3077140"/>
                  </a:ext>
                </a:extLst>
              </a:tr>
              <a:tr h="726013">
                <a:tc rowSpan="2">
                  <a:txBody>
                    <a:bodyPr/>
                    <a:lstStyle/>
                    <a:p>
                      <a:pPr algn="ctr" fontAlgn="ctr"/>
                      <a:r>
                        <a:rPr lang="zh-CN" altLang="en-US" sz="900" b="0" i="0" u="none" strike="noStrike" dirty="0">
                          <a:solidFill>
                            <a:srgbClr val="333333"/>
                          </a:solidFill>
                          <a:effectLst/>
                          <a:latin typeface="Arial" panose="020B0604020202020204" pitchFamily="34" charset="0"/>
                        </a:rPr>
                        <a:t>第二期</a:t>
                      </a:r>
                      <a:r>
                        <a:rPr lang="en-US" altLang="zh-CN" sz="900" b="0" i="0" u="none" strike="noStrike" dirty="0">
                          <a:solidFill>
                            <a:srgbClr val="333333"/>
                          </a:solidFill>
                          <a:effectLst/>
                          <a:latin typeface="Arial" panose="020B0604020202020204" pitchFamily="34" charset="0"/>
                        </a:rPr>
                        <a:t>(19</a:t>
                      </a:r>
                      <a:r>
                        <a:rPr lang="zh-CN" altLang="en-US" sz="900" b="0" i="0" u="none" strike="noStrike" dirty="0">
                          <a:solidFill>
                            <a:srgbClr val="333333"/>
                          </a:solidFill>
                          <a:effectLst/>
                          <a:latin typeface="Arial" panose="020B0604020202020204" pitchFamily="34" charset="0"/>
                        </a:rPr>
                        <a:t>世纪末期</a:t>
                      </a:r>
                      <a:r>
                        <a:rPr lang="en-US" altLang="zh-CN" sz="900" b="0" i="0" u="none" strike="noStrike" dirty="0">
                          <a:solidFill>
                            <a:srgbClr val="333333"/>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333333"/>
                          </a:solidFill>
                          <a:effectLst/>
                          <a:latin typeface="Arial" panose="020B0604020202020204" pitchFamily="34" charset="0"/>
                        </a:rPr>
                        <a:t>F.W TAYLOR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900" b="0" i="0" u="none" strike="noStrike">
                          <a:solidFill>
                            <a:srgbClr val="333333"/>
                          </a:solidFill>
                          <a:effectLst/>
                          <a:latin typeface="Arial" panose="020B0604020202020204" pitchFamily="34" charset="0"/>
                        </a:rPr>
                        <a:t>科学管理法的创立：工时定额研究</a:t>
                      </a:r>
                      <a:r>
                        <a:rPr lang="en-US" altLang="zh-CN" sz="900" b="0" i="0" u="none" strike="noStrike">
                          <a:solidFill>
                            <a:srgbClr val="333333"/>
                          </a:solidFill>
                          <a:effectLst/>
                          <a:latin typeface="Arial" panose="020B0604020202020204" pitchFamily="34" charset="0"/>
                        </a:rPr>
                        <a:t>(1886)</a:t>
                      </a:r>
                      <a:br>
                        <a:rPr lang="en-US" altLang="zh-CN" sz="900" b="0" i="0" u="none" strike="noStrike">
                          <a:solidFill>
                            <a:srgbClr val="333333"/>
                          </a:solidFill>
                          <a:effectLst/>
                          <a:latin typeface="Arial" panose="020B0604020202020204" pitchFamily="34" charset="0"/>
                        </a:rPr>
                      </a:br>
                      <a:r>
                        <a:rPr lang="zh-CN" altLang="en-US" sz="900" b="0" i="0" u="none" strike="noStrike">
                          <a:solidFill>
                            <a:srgbClr val="333333"/>
                          </a:solidFill>
                          <a:effectLst/>
                          <a:latin typeface="Arial" panose="020B0604020202020204" pitchFamily="34" charset="0"/>
                        </a:rPr>
                        <a:t>－确立</a:t>
                      </a:r>
                      <a:r>
                        <a:rPr lang="en-US" altLang="zh-CN" sz="900" b="0" i="0" u="none" strike="noStrike">
                          <a:solidFill>
                            <a:srgbClr val="333333"/>
                          </a:solidFill>
                          <a:effectLst/>
                          <a:latin typeface="Arial" panose="020B0604020202020204" pitchFamily="34" charset="0"/>
                        </a:rPr>
                        <a:t>IE</a:t>
                      </a:r>
                      <a:r>
                        <a:rPr lang="zh-CN" altLang="en-US" sz="900" b="0" i="0" u="none" strike="noStrike">
                          <a:solidFill>
                            <a:srgbClr val="333333"/>
                          </a:solidFill>
                          <a:effectLst/>
                          <a:latin typeface="Arial" panose="020B0604020202020204" pitchFamily="34" charset="0"/>
                        </a:rPr>
                        <a:t>基础</a:t>
                      </a:r>
                      <a:br>
                        <a:rPr lang="zh-CN" altLang="en-US" sz="900" b="0" i="0" u="none" strike="noStrike">
                          <a:solidFill>
                            <a:srgbClr val="333333"/>
                          </a:solidFill>
                          <a:effectLst/>
                          <a:latin typeface="Arial" panose="020B0604020202020204" pitchFamily="34" charset="0"/>
                        </a:rPr>
                      </a:br>
                      <a:r>
                        <a:rPr lang="zh-CN" altLang="en-US" sz="900" b="0" i="0" u="none" strike="noStrike">
                          <a:solidFill>
                            <a:srgbClr val="333333"/>
                          </a:solidFill>
                          <a:effectLst/>
                          <a:latin typeface="Arial" panose="020B0604020202020204" pitchFamily="34" charset="0"/>
                        </a:rPr>
                        <a:t>－取得一人一日的工作量标准，改善工作方法</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8086039"/>
                  </a:ext>
                </a:extLst>
              </a:tr>
              <a:tr h="484008">
                <a:tc vMerge="1">
                  <a:txBody>
                    <a:bodyPr/>
                    <a:lstStyle/>
                    <a:p>
                      <a:endParaRPr lang="en-US"/>
                    </a:p>
                  </a:txBody>
                  <a:tcPr/>
                </a:tc>
                <a:tc>
                  <a:txBody>
                    <a:bodyPr/>
                    <a:lstStyle/>
                    <a:p>
                      <a:pPr algn="ctr" fontAlgn="ctr"/>
                      <a:r>
                        <a:rPr lang="en-US" sz="900" b="0" i="0" u="none" strike="noStrike">
                          <a:solidFill>
                            <a:srgbClr val="333333"/>
                          </a:solidFill>
                          <a:effectLst/>
                          <a:latin typeface="Arial" panose="020B0604020202020204" pitchFamily="34" charset="0"/>
                        </a:rPr>
                        <a:t>F.B  GIBRETH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zh-CN" altLang="en-US" sz="900" b="0" i="0" u="none" strike="noStrike">
                          <a:solidFill>
                            <a:srgbClr val="333333"/>
                          </a:solidFill>
                          <a:effectLst/>
                          <a:latin typeface="Arial" panose="020B0604020202020204" pitchFamily="34" charset="0"/>
                        </a:rPr>
                        <a:t>动作研究</a:t>
                      </a:r>
                      <a:r>
                        <a:rPr lang="en-US" altLang="zh-CN" sz="900" b="0" i="0" u="none" strike="noStrike">
                          <a:solidFill>
                            <a:srgbClr val="333333"/>
                          </a:solidFill>
                          <a:effectLst/>
                          <a:latin typeface="Arial" panose="020B0604020202020204" pitchFamily="34" charset="0"/>
                        </a:rPr>
                        <a:t>(1911</a:t>
                      </a:r>
                      <a:r>
                        <a:rPr lang="zh-CN" altLang="en-US" sz="900" b="0" i="0" u="none" strike="noStrike">
                          <a:solidFill>
                            <a:srgbClr val="333333"/>
                          </a:solidFill>
                          <a:effectLst/>
                          <a:latin typeface="Arial" panose="020B0604020202020204" pitchFamily="34" charset="0"/>
                        </a:rPr>
                        <a:t>年</a:t>
                      </a:r>
                      <a:r>
                        <a:rPr lang="en-US" altLang="zh-CN" sz="900" b="0" i="0" u="none" strike="noStrike">
                          <a:solidFill>
                            <a:srgbClr val="333333"/>
                          </a:solidFill>
                          <a:effectLst/>
                          <a:latin typeface="Arial" panose="020B0604020202020204" pitchFamily="34" charset="0"/>
                        </a:rPr>
                        <a:t>)</a:t>
                      </a:r>
                      <a:br>
                        <a:rPr lang="en-US" altLang="zh-CN" sz="900" b="0" i="0" u="none" strike="noStrike">
                          <a:solidFill>
                            <a:srgbClr val="333333"/>
                          </a:solidFill>
                          <a:effectLst/>
                          <a:latin typeface="Arial" panose="020B0604020202020204" pitchFamily="34" charset="0"/>
                        </a:rPr>
                      </a:br>
                      <a:r>
                        <a:rPr lang="en-US" altLang="zh-CN" sz="900" b="0" i="0" u="none" strike="noStrike">
                          <a:solidFill>
                            <a:srgbClr val="333333"/>
                          </a:solidFill>
                          <a:effectLst/>
                          <a:latin typeface="Arial" panose="020B0604020202020204" pitchFamily="34" charset="0"/>
                        </a:rPr>
                        <a:t>—</a:t>
                      </a:r>
                      <a:r>
                        <a:rPr lang="zh-CN" altLang="en-US" sz="900" b="0" i="0" u="none" strike="noStrike">
                          <a:solidFill>
                            <a:srgbClr val="333333"/>
                          </a:solidFill>
                          <a:effectLst/>
                          <a:latin typeface="Arial" panose="020B0604020202020204" pitchFamily="34" charset="0"/>
                        </a:rPr>
                        <a:t>人的基本动作分为</a:t>
                      </a:r>
                      <a:r>
                        <a:rPr lang="en-US" altLang="zh-CN" sz="900" b="0" i="0" u="none" strike="noStrike">
                          <a:solidFill>
                            <a:srgbClr val="333333"/>
                          </a:solidFill>
                          <a:effectLst/>
                          <a:latin typeface="Arial" panose="020B0604020202020204" pitchFamily="34" charset="0"/>
                        </a:rPr>
                        <a:t>18</a:t>
                      </a:r>
                      <a:r>
                        <a:rPr lang="zh-CN" altLang="en-US" sz="900" b="0" i="0" u="none" strike="noStrike">
                          <a:solidFill>
                            <a:srgbClr val="333333"/>
                          </a:solidFill>
                          <a:effectLst/>
                          <a:latin typeface="Arial" panose="020B0604020202020204" pitchFamily="34" charset="0"/>
                        </a:rPr>
                        <a:t>种类，寻找最好的方法</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8467160"/>
                  </a:ext>
                </a:extLst>
              </a:tr>
              <a:tr h="302505">
                <a:tc rowSpan="2">
                  <a:txBody>
                    <a:bodyPr/>
                    <a:lstStyle/>
                    <a:p>
                      <a:pPr algn="ctr" fontAlgn="ctr"/>
                      <a:r>
                        <a:rPr lang="zh-CN" altLang="en-US" sz="900" b="0" i="0" u="none" strike="noStrike">
                          <a:solidFill>
                            <a:srgbClr val="333333"/>
                          </a:solidFill>
                          <a:effectLst/>
                          <a:latin typeface="Arial" panose="020B0604020202020204" pitchFamily="34" charset="0"/>
                        </a:rPr>
                        <a:t>第三期</a:t>
                      </a:r>
                      <a:r>
                        <a:rPr lang="en-US" altLang="zh-CN" sz="900" b="0" i="0" u="none" strike="noStrike">
                          <a:solidFill>
                            <a:srgbClr val="333333"/>
                          </a:solidFill>
                          <a:effectLst/>
                          <a:latin typeface="Arial" panose="020B0604020202020204" pitchFamily="34" charset="0"/>
                        </a:rPr>
                        <a:t>(</a:t>
                      </a:r>
                      <a:r>
                        <a:rPr lang="zh-CN" altLang="en-US" sz="900" b="0" i="0" u="none" strike="noStrike">
                          <a:solidFill>
                            <a:srgbClr val="333333"/>
                          </a:solidFill>
                          <a:effectLst/>
                          <a:latin typeface="Arial" panose="020B0604020202020204" pitchFamily="34" charset="0"/>
                        </a:rPr>
                        <a:t>第二次世界大战期间</a:t>
                      </a:r>
                      <a:r>
                        <a:rPr lang="en-US" altLang="zh-CN" sz="900" b="0" i="0" u="none" strike="noStrike">
                          <a:solidFill>
                            <a:srgbClr val="333333"/>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333333"/>
                          </a:solidFill>
                          <a:effectLst/>
                          <a:latin typeface="Arial" panose="020B0604020202020204" pitchFamily="34" charset="0"/>
                        </a:rPr>
                        <a:t>E.M A Y 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333333"/>
                          </a:solidFill>
                          <a:effectLst/>
                          <a:latin typeface="Arial" panose="020B0604020202020204" pitchFamily="34" charset="0"/>
                        </a:rPr>
                        <a:t>MORAL</a:t>
                      </a:r>
                      <a:r>
                        <a:rPr lang="zh-CN" altLang="en-US" sz="900" b="0" i="0" u="none" strike="noStrike">
                          <a:solidFill>
                            <a:srgbClr val="333333"/>
                          </a:solidFill>
                          <a:effectLst/>
                          <a:latin typeface="Arial" panose="020B0604020202020204" pitchFamily="34" charset="0"/>
                        </a:rPr>
                        <a:t>的发现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1159696"/>
                  </a:ext>
                </a:extLst>
              </a:tr>
              <a:tr h="302505">
                <a:tc vMerge="1">
                  <a:txBody>
                    <a:bodyPr/>
                    <a:lstStyle/>
                    <a:p>
                      <a:endParaRPr lang="en-US"/>
                    </a:p>
                  </a:txBody>
                  <a:tcPr/>
                </a:tc>
                <a:tc>
                  <a:txBody>
                    <a:bodyPr/>
                    <a:lstStyle/>
                    <a:p>
                      <a:pPr algn="ctr" fontAlgn="ctr"/>
                      <a:r>
                        <a:rPr lang="en-US" sz="900" b="0" i="0" u="none" strike="noStrike">
                          <a:solidFill>
                            <a:srgbClr val="333333"/>
                          </a:solidFill>
                          <a:effectLst/>
                          <a:latin typeface="Arial" panose="020B0604020202020204" pitchFamily="34" charset="0"/>
                        </a:rPr>
                        <a:t>W .A SHEWART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900" b="0" i="0" u="none" strike="noStrike">
                          <a:solidFill>
                            <a:srgbClr val="333333"/>
                          </a:solidFill>
                          <a:effectLst/>
                          <a:latin typeface="Arial" panose="020B0604020202020204" pitchFamily="34" charset="0"/>
                        </a:rPr>
                        <a:t>创造管理图（</a:t>
                      </a:r>
                      <a:r>
                        <a:rPr lang="en-US" altLang="zh-CN" sz="900" b="0" i="0" u="none" strike="noStrike">
                          <a:solidFill>
                            <a:srgbClr val="333333"/>
                          </a:solidFill>
                          <a:effectLst/>
                          <a:latin typeface="Arial" panose="020B0604020202020204" pitchFamily="34" charset="0"/>
                        </a:rPr>
                        <a:t>1931</a:t>
                      </a:r>
                      <a:r>
                        <a:rPr lang="zh-CN" altLang="en-US" sz="900" b="0" i="0" u="none" strike="noStrike">
                          <a:solidFill>
                            <a:srgbClr val="333333"/>
                          </a:solidFill>
                          <a:effectLst/>
                          <a:latin typeface="Arial" panose="020B0604020202020204" pitchFamily="34" charset="0"/>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037381"/>
                  </a:ext>
                </a:extLst>
              </a:tr>
              <a:tr h="484008">
                <a:tc>
                  <a:txBody>
                    <a:bodyPr/>
                    <a:lstStyle/>
                    <a:p>
                      <a:pPr algn="ctr" fontAlgn="ctr"/>
                      <a:r>
                        <a:rPr lang="zh-CN" altLang="en-US" sz="900" b="0" i="0" u="none" strike="noStrike">
                          <a:solidFill>
                            <a:srgbClr val="333333"/>
                          </a:solidFill>
                          <a:effectLst/>
                          <a:latin typeface="Arial" panose="020B0604020202020204" pitchFamily="34" charset="0"/>
                        </a:rPr>
                        <a:t>第四期</a:t>
                      </a:r>
                      <a:r>
                        <a:rPr lang="en-US" altLang="zh-CN" sz="900" b="0" i="0" u="none" strike="noStrike">
                          <a:solidFill>
                            <a:srgbClr val="333333"/>
                          </a:solidFill>
                          <a:effectLst/>
                          <a:latin typeface="Arial" panose="020B0604020202020204" pitchFamily="34" charset="0"/>
                        </a:rPr>
                        <a:t>(</a:t>
                      </a:r>
                      <a:r>
                        <a:rPr lang="zh-CN" altLang="en-US" sz="900" b="0" i="0" u="none" strike="noStrike">
                          <a:solidFill>
                            <a:srgbClr val="333333"/>
                          </a:solidFill>
                          <a:effectLst/>
                          <a:latin typeface="Arial" panose="020B0604020202020204" pitchFamily="34" charset="0"/>
                        </a:rPr>
                        <a:t>第二次世界大战后</a:t>
                      </a:r>
                      <a:r>
                        <a:rPr lang="en-US" altLang="zh-CN" sz="900" b="0" i="0" u="none" strike="noStrike">
                          <a:solidFill>
                            <a:srgbClr val="333333"/>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333333"/>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zh-CN" sz="900" b="0" i="0" u="none" strike="noStrike" dirty="0">
                          <a:solidFill>
                            <a:srgbClr val="333333"/>
                          </a:solidFill>
                          <a:effectLst/>
                          <a:latin typeface="Arial" panose="020B0604020202020204" pitchFamily="34" charset="0"/>
                        </a:rPr>
                        <a:t>AIIE(</a:t>
                      </a:r>
                      <a:r>
                        <a:rPr lang="zh-CN" altLang="en-US" sz="900" b="0" i="0" u="none" strike="noStrike" dirty="0">
                          <a:solidFill>
                            <a:srgbClr val="333333"/>
                          </a:solidFill>
                          <a:effectLst/>
                          <a:latin typeface="Arial" panose="020B0604020202020204" pitchFamily="34" charset="0"/>
                        </a:rPr>
                        <a:t>美国</a:t>
                      </a:r>
                      <a:r>
                        <a:rPr lang="en-US" altLang="zh-CN" sz="900" b="0" i="0" u="none" strike="noStrike" dirty="0">
                          <a:solidFill>
                            <a:srgbClr val="333333"/>
                          </a:solidFill>
                          <a:effectLst/>
                          <a:latin typeface="Arial" panose="020B0604020202020204" pitchFamily="34" charset="0"/>
                        </a:rPr>
                        <a:t>IE</a:t>
                      </a:r>
                      <a:r>
                        <a:rPr lang="zh-CN" altLang="en-US" sz="900" b="0" i="0" u="none" strike="noStrike" dirty="0">
                          <a:solidFill>
                            <a:srgbClr val="333333"/>
                          </a:solidFill>
                          <a:effectLst/>
                          <a:latin typeface="Arial" panose="020B0604020202020204" pitchFamily="34" charset="0"/>
                        </a:rPr>
                        <a:t>学会</a:t>
                      </a:r>
                      <a:r>
                        <a:rPr lang="en-US" altLang="zh-CN" sz="900" b="0" i="0" u="none" strike="noStrike" dirty="0">
                          <a:solidFill>
                            <a:srgbClr val="333333"/>
                          </a:solidFill>
                          <a:effectLst/>
                          <a:latin typeface="Arial" panose="020B0604020202020204" pitchFamily="34" charset="0"/>
                        </a:rPr>
                        <a:t>)</a:t>
                      </a:r>
                      <a:r>
                        <a:rPr lang="zh-CN" altLang="en-US" sz="900" b="0" i="0" u="none" strike="noStrike" dirty="0">
                          <a:solidFill>
                            <a:srgbClr val="333333"/>
                          </a:solidFill>
                          <a:effectLst/>
                          <a:latin typeface="Arial" panose="020B0604020202020204" pitchFamily="34" charset="0"/>
                        </a:rPr>
                        <a:t>创立 </a:t>
                      </a:r>
                      <a:br>
                        <a:rPr lang="zh-CN" altLang="en-US" sz="900" b="0" i="0" u="none" strike="noStrike" dirty="0">
                          <a:solidFill>
                            <a:srgbClr val="333333"/>
                          </a:solidFill>
                          <a:effectLst/>
                          <a:latin typeface="Arial" panose="020B0604020202020204" pitchFamily="34" charset="0"/>
                        </a:rPr>
                      </a:br>
                      <a:r>
                        <a:rPr lang="en-US" altLang="zh-CN" sz="900" b="0" i="0" u="none" strike="noStrike" dirty="0">
                          <a:solidFill>
                            <a:srgbClr val="333333"/>
                          </a:solidFill>
                          <a:effectLst/>
                          <a:latin typeface="Arial" panose="020B0604020202020204" pitchFamily="34" charset="0"/>
                        </a:rPr>
                        <a:t>1948</a:t>
                      </a:r>
                      <a:r>
                        <a:rPr lang="zh-CN" altLang="en-US" sz="900" b="0" i="0" u="none" strike="noStrike" dirty="0">
                          <a:solidFill>
                            <a:srgbClr val="333333"/>
                          </a:solidFill>
                          <a:effectLst/>
                          <a:latin typeface="Arial" panose="020B0604020202020204" pitchFamily="34" charset="0"/>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9766686"/>
                  </a:ext>
                </a:extLst>
              </a:tr>
            </a:tbl>
          </a:graphicData>
        </a:graphic>
      </p:graphicFrame>
      <p:sp>
        <p:nvSpPr>
          <p:cNvPr id="4" name="Rectangle 3"/>
          <p:cNvSpPr/>
          <p:nvPr/>
        </p:nvSpPr>
        <p:spPr>
          <a:xfrm>
            <a:off x="228600" y="1142456"/>
            <a:ext cx="8153400" cy="646331"/>
          </a:xfrm>
          <a:prstGeom prst="rect">
            <a:avLst/>
          </a:prstGeom>
        </p:spPr>
        <p:txBody>
          <a:bodyPr wrap="square">
            <a:spAutoFit/>
          </a:bodyPr>
          <a:lstStyle/>
          <a:p>
            <a:r>
              <a:rPr lang="zh-CN" altLang="en-US" dirty="0"/>
              <a:t>起源于</a:t>
            </a:r>
            <a:r>
              <a:rPr lang="en-US" altLang="zh-CN" dirty="0"/>
              <a:t>19</a:t>
            </a:r>
            <a:r>
              <a:rPr lang="zh-CN" altLang="en-US" dirty="0"/>
              <a:t>世纪美国人泰勒，他最先提出了时间研究，被后人称为工业工程之父。成功应用于福特汽车公司</a:t>
            </a:r>
            <a:r>
              <a:rPr lang="en-US" altLang="zh-CN" dirty="0"/>
              <a:t>,</a:t>
            </a:r>
            <a:r>
              <a:rPr lang="zh-CN" altLang="en-US" dirty="0"/>
              <a:t>使福特汽车公司迅速崛起</a:t>
            </a:r>
            <a:r>
              <a:rPr lang="en-US" altLang="zh-CN" dirty="0"/>
              <a:t>.</a:t>
            </a:r>
            <a:endParaRPr lang="en-US" dirty="0"/>
          </a:p>
        </p:txBody>
      </p:sp>
      <p:sp>
        <p:nvSpPr>
          <p:cNvPr id="5" name="Rectangle 4"/>
          <p:cNvSpPr/>
          <p:nvPr/>
        </p:nvSpPr>
        <p:spPr>
          <a:xfrm>
            <a:off x="228600" y="5791200"/>
            <a:ext cx="8153400" cy="646331"/>
          </a:xfrm>
          <a:prstGeom prst="rect">
            <a:avLst/>
          </a:prstGeom>
        </p:spPr>
        <p:txBody>
          <a:bodyPr wrap="square">
            <a:spAutoFit/>
          </a:bodyPr>
          <a:lstStyle/>
          <a:p>
            <a:r>
              <a:rPr lang="zh-CN" altLang="en-US" dirty="0"/>
              <a:t>萨文迪 </a:t>
            </a:r>
            <a:r>
              <a:rPr lang="en-US" altLang="zh-CN" dirty="0"/>
              <a:t>(</a:t>
            </a:r>
            <a:r>
              <a:rPr lang="en-US" altLang="zh-CN" dirty="0" err="1"/>
              <a:t>Gavriel</a:t>
            </a:r>
            <a:r>
              <a:rPr lang="en-US" altLang="zh-CN" dirty="0"/>
              <a:t> </a:t>
            </a:r>
            <a:r>
              <a:rPr lang="en-US" altLang="zh-CN" dirty="0" err="1"/>
              <a:t>Salvendy</a:t>
            </a:r>
            <a:r>
              <a:rPr lang="en-US" altLang="zh-CN" dirty="0"/>
              <a:t>) </a:t>
            </a:r>
            <a:r>
              <a:rPr lang="zh-CN" altLang="en-US" dirty="0"/>
              <a:t>教授</a:t>
            </a:r>
            <a:r>
              <a:rPr lang="en-US" altLang="zh-CN" dirty="0"/>
              <a:t>:</a:t>
            </a:r>
            <a:r>
              <a:rPr lang="zh-CN" altLang="en-US" dirty="0"/>
              <a:t>美国普渡大学工业工程</a:t>
            </a:r>
            <a:endParaRPr lang="en-US" altLang="zh-CN" dirty="0"/>
          </a:p>
          <a:p>
            <a:r>
              <a:rPr lang="zh-CN" altLang="en-US" dirty="0"/>
              <a:t>齐二石教授</a:t>
            </a:r>
            <a:r>
              <a:rPr lang="en-US" altLang="zh-CN" dirty="0"/>
              <a:t>:</a:t>
            </a:r>
            <a:r>
              <a:rPr lang="zh-CN" altLang="en-US" dirty="0"/>
              <a:t>天津大学</a:t>
            </a:r>
            <a:endParaRPr lang="en-US" dirty="0"/>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4106135924"/>
              </p:ext>
            </p:extLst>
          </p:nvPr>
        </p:nvGraphicFramePr>
        <p:xfrm>
          <a:off x="8001000" y="6051768"/>
          <a:ext cx="914400" cy="771525"/>
        </p:xfrm>
        <a:graphic>
          <a:graphicData uri="http://schemas.openxmlformats.org/presentationml/2006/ole">
            <mc:AlternateContent xmlns:mc="http://schemas.openxmlformats.org/markup-compatibility/2006">
              <mc:Choice xmlns:v="urn:schemas-microsoft-com:vml" Requires="v">
                <p:oleObj spid="_x0000_s70676"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8001000" y="6051768"/>
                        <a:ext cx="914400" cy="771525"/>
                      </a:xfrm>
                      <a:prstGeom prst="rect">
                        <a:avLst/>
                      </a:prstGeom>
                    </p:spPr>
                  </p:pic>
                </p:oleObj>
              </mc:Fallback>
            </mc:AlternateContent>
          </a:graphicData>
        </a:graphic>
      </p:graphicFrame>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8B922-ED14-4A0C-ADED-E5CF19D529FF}" type="slidenum">
              <a:rPr lang="en-US" smtClean="0"/>
              <a:pPr/>
              <a:t>3</a:t>
            </a:fld>
            <a:endParaRPr lang="en-US"/>
          </a:p>
        </p:txBody>
      </p:sp>
    </p:spTree>
    <p:extLst>
      <p:ext uri="{BB962C8B-B14F-4D97-AF65-F5344CB8AC3E}">
        <p14:creationId xmlns:p14="http://schemas.microsoft.com/office/powerpoint/2010/main" val="27990209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0" y="457200"/>
            <a:ext cx="8458200" cy="6218237"/>
          </a:xfrm>
        </p:spPr>
        <p:txBody>
          <a:bodyPr/>
          <a:lstStyle/>
          <a:p>
            <a:pPr>
              <a:buFont typeface="Wingdings" panose="05000000000000000000" pitchFamily="2" charset="2"/>
              <a:buNone/>
              <a:defRPr/>
            </a:pPr>
            <a:r>
              <a:rPr lang="en-US" altLang="zh-TW" sz="1920" dirty="0"/>
              <a:t>          </a:t>
            </a:r>
          </a:p>
          <a:p>
            <a:pPr>
              <a:buFont typeface="Wingdings" panose="05000000000000000000" pitchFamily="2" charset="2"/>
              <a:buNone/>
              <a:defRPr/>
            </a:pPr>
            <a:r>
              <a:rPr lang="en-US" altLang="zh-TW" sz="1920" dirty="0"/>
              <a:t>           4.   </a:t>
            </a:r>
            <a:r>
              <a:rPr lang="zh-TW" altLang="en-US" sz="1920" dirty="0"/>
              <a:t>平准化</a:t>
            </a:r>
            <a:r>
              <a:rPr lang="zh-CN" altLang="en-US" sz="1920" dirty="0"/>
              <a:t>评</a:t>
            </a:r>
            <a:r>
              <a:rPr lang="zh-TW" altLang="en-US" sz="1920" dirty="0"/>
              <a:t>比</a:t>
            </a:r>
          </a:p>
          <a:p>
            <a:pPr>
              <a:buFont typeface="Wingdings" panose="05000000000000000000" pitchFamily="2" charset="2"/>
              <a:buNone/>
              <a:defRPr/>
            </a:pPr>
            <a:r>
              <a:rPr lang="zh-TW" altLang="en-US" sz="1920" dirty="0"/>
              <a:t>                                                 工作</a:t>
            </a:r>
            <a:r>
              <a:rPr lang="zh-CN" altLang="en-US" sz="1920" dirty="0"/>
              <a:t>环</a:t>
            </a:r>
            <a:r>
              <a:rPr lang="zh-TW" altLang="en-US" sz="1920" dirty="0"/>
              <a:t>境</a:t>
            </a:r>
            <a:r>
              <a:rPr lang="zh-CN" altLang="en-US" sz="1920" dirty="0"/>
              <a:t>调</a:t>
            </a:r>
            <a:r>
              <a:rPr lang="zh-TW" altLang="en-US" sz="1920" dirty="0"/>
              <a:t>整系</a:t>
            </a:r>
            <a:r>
              <a:rPr lang="zh-CN" altLang="en-US" sz="1920" dirty="0"/>
              <a:t>数</a:t>
            </a:r>
            <a:r>
              <a:rPr lang="zh-TW" altLang="en-US" sz="1920" dirty="0"/>
              <a:t>   </a:t>
            </a:r>
          </a:p>
          <a:p>
            <a:pPr>
              <a:buFont typeface="Wingdings" panose="05000000000000000000" pitchFamily="2" charset="2"/>
              <a:buNone/>
              <a:defRPr/>
            </a:pPr>
            <a:endParaRPr lang="zh-TW" altLang="en-US" sz="1920" dirty="0"/>
          </a:p>
          <a:p>
            <a:pPr>
              <a:buFont typeface="Wingdings" panose="05000000000000000000" pitchFamily="2" charset="2"/>
              <a:buNone/>
              <a:defRPr/>
            </a:pPr>
            <a:endParaRPr lang="zh-TW" altLang="en-US" sz="1920" dirty="0"/>
          </a:p>
          <a:p>
            <a:pPr>
              <a:buFont typeface="Wingdings" panose="05000000000000000000" pitchFamily="2" charset="2"/>
              <a:buNone/>
              <a:defRPr/>
            </a:pPr>
            <a:endParaRPr lang="zh-TW" altLang="en-US" sz="1920" dirty="0"/>
          </a:p>
          <a:p>
            <a:pPr>
              <a:buFont typeface="Wingdings" panose="05000000000000000000" pitchFamily="2" charset="2"/>
              <a:buNone/>
              <a:defRPr/>
            </a:pPr>
            <a:endParaRPr lang="zh-TW" altLang="en-US" sz="1920" dirty="0"/>
          </a:p>
          <a:p>
            <a:pPr>
              <a:buFont typeface="Wingdings" panose="05000000000000000000" pitchFamily="2" charset="2"/>
              <a:buNone/>
              <a:defRPr/>
            </a:pPr>
            <a:endParaRPr lang="zh-TW" altLang="en-US" sz="1920" dirty="0"/>
          </a:p>
          <a:p>
            <a:pPr>
              <a:buFont typeface="Wingdings" panose="05000000000000000000" pitchFamily="2" charset="2"/>
              <a:buNone/>
              <a:defRPr/>
            </a:pPr>
            <a:endParaRPr lang="zh-TW" altLang="en-US" sz="1920" dirty="0"/>
          </a:p>
          <a:p>
            <a:pPr>
              <a:buFont typeface="Wingdings" panose="05000000000000000000" pitchFamily="2" charset="2"/>
              <a:buNone/>
              <a:defRPr/>
            </a:pPr>
            <a:r>
              <a:rPr lang="zh-TW" altLang="en-US" sz="1920" dirty="0"/>
              <a:t>                                                         </a:t>
            </a:r>
            <a:endParaRPr lang="en-US" altLang="zh-TW" sz="1920" dirty="0"/>
          </a:p>
          <a:p>
            <a:pPr>
              <a:buFont typeface="Wingdings" panose="05000000000000000000" pitchFamily="2" charset="2"/>
              <a:buNone/>
              <a:defRPr/>
            </a:pPr>
            <a:r>
              <a:rPr lang="en-US" altLang="zh-TW" sz="1920" dirty="0"/>
              <a:t>                                                   </a:t>
            </a:r>
            <a:r>
              <a:rPr lang="zh-TW" altLang="en-US" sz="1920" dirty="0"/>
              <a:t>一致性</a:t>
            </a:r>
            <a:r>
              <a:rPr lang="zh-CN" altLang="en-US" sz="1920" dirty="0"/>
              <a:t>调</a:t>
            </a:r>
            <a:r>
              <a:rPr lang="zh-TW" altLang="en-US" sz="1920" dirty="0"/>
              <a:t>整系</a:t>
            </a:r>
            <a:r>
              <a:rPr lang="zh-CN" altLang="en-US" sz="1920" dirty="0"/>
              <a:t>数</a:t>
            </a:r>
            <a:r>
              <a:rPr lang="zh-TW" altLang="en-US" sz="1920" dirty="0"/>
              <a:t>                                                   </a:t>
            </a:r>
            <a:r>
              <a:rPr lang="zh-TW" altLang="en-US" sz="2352" dirty="0"/>
              <a:t>                          </a:t>
            </a:r>
          </a:p>
        </p:txBody>
      </p:sp>
      <p:graphicFrame>
        <p:nvGraphicFramePr>
          <p:cNvPr id="107628" name="Group 108"/>
          <p:cNvGraphicFramePr>
            <a:graphicFrameLocks noGrp="1"/>
          </p:cNvGraphicFramePr>
          <p:nvPr>
            <p:extLst>
              <p:ext uri="{D42A27DB-BD31-4B8C-83A1-F6EECF244321}">
                <p14:modId xmlns:p14="http://schemas.microsoft.com/office/powerpoint/2010/main" val="2372498315"/>
              </p:ext>
            </p:extLst>
          </p:nvPr>
        </p:nvGraphicFramePr>
        <p:xfrm>
          <a:off x="990600" y="1600200"/>
          <a:ext cx="5756274" cy="2128836"/>
        </p:xfrm>
        <a:graphic>
          <a:graphicData uri="http://schemas.openxmlformats.org/drawingml/2006/table">
            <a:tbl>
              <a:tblPr/>
              <a:tblGrid>
                <a:gridCol w="1919012">
                  <a:extLst>
                    <a:ext uri="{9D8B030D-6E8A-4147-A177-3AD203B41FA5}">
                      <a16:colId xmlns:a16="http://schemas.microsoft.com/office/drawing/2014/main" val="2333054600"/>
                    </a:ext>
                  </a:extLst>
                </a:gridCol>
                <a:gridCol w="1918250">
                  <a:extLst>
                    <a:ext uri="{9D8B030D-6E8A-4147-A177-3AD203B41FA5}">
                      <a16:colId xmlns:a16="http://schemas.microsoft.com/office/drawing/2014/main" val="1699789998"/>
                    </a:ext>
                  </a:extLst>
                </a:gridCol>
                <a:gridCol w="1919012">
                  <a:extLst>
                    <a:ext uri="{9D8B030D-6E8A-4147-A177-3AD203B41FA5}">
                      <a16:colId xmlns:a16="http://schemas.microsoft.com/office/drawing/2014/main" val="3372354031"/>
                    </a:ext>
                  </a:extLst>
                </a:gridCol>
              </a:tblGrid>
              <a:tr h="354552">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超</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优</a:t>
                      </a:r>
                    </a:p>
                  </a:txBody>
                  <a:tcPr marL="-4" marR="-4" marT="-2" marB="-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A</a:t>
                      </a:r>
                    </a:p>
                  </a:txBody>
                  <a:tcPr marL="-4" marR="-4" marT="-2" marB="-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+0.06</a:t>
                      </a:r>
                    </a:p>
                  </a:txBody>
                  <a:tcPr marL="-4" marR="-4" marT="-2" marB="-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78166101"/>
                  </a:ext>
                </a:extLst>
              </a:tr>
              <a:tr h="355314">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优</a:t>
                      </a:r>
                    </a:p>
                  </a:txBody>
                  <a:tcPr marL="-4" marR="-4" marT="-2" marB="-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B</a:t>
                      </a:r>
                    </a:p>
                  </a:txBody>
                  <a:tcPr marL="-4" marR="-4" marT="-2" marB="-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+0.04</a:t>
                      </a:r>
                    </a:p>
                  </a:txBody>
                  <a:tcPr marL="-4" marR="-4" marT="-2" marB="-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37117308"/>
                  </a:ext>
                </a:extLst>
              </a:tr>
              <a:tr h="354552">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良</a:t>
                      </a:r>
                    </a:p>
                  </a:txBody>
                  <a:tcPr marL="-4" marR="-4" marT="-2" marB="-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C</a:t>
                      </a:r>
                    </a:p>
                  </a:txBody>
                  <a:tcPr marL="-4" marR="-4" marT="-2" marB="-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+0.02</a:t>
                      </a:r>
                    </a:p>
                  </a:txBody>
                  <a:tcPr marL="-4" marR="-4" marT="-2" marB="-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893319293"/>
                  </a:ext>
                </a:extLst>
              </a:tr>
              <a:tr h="354552">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平均</a:t>
                      </a:r>
                    </a:p>
                  </a:txBody>
                  <a:tcPr marL="-4" marR="-4" marT="-2" marB="-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D</a:t>
                      </a:r>
                    </a:p>
                  </a:txBody>
                  <a:tcPr marL="-4" marR="-4" marT="-2" marB="-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+0.00</a:t>
                      </a:r>
                    </a:p>
                  </a:txBody>
                  <a:tcPr marL="-4" marR="-4" marT="-2" marB="-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956305680"/>
                  </a:ext>
                </a:extLst>
              </a:tr>
              <a:tr h="355314">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可以</a:t>
                      </a:r>
                    </a:p>
                  </a:txBody>
                  <a:tcPr marL="-4" marR="-4" marT="-2" marB="-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E</a:t>
                      </a:r>
                    </a:p>
                  </a:txBody>
                  <a:tcPr marL="-4" marR="-4" marT="-2" marB="-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-0.03</a:t>
                      </a:r>
                    </a:p>
                  </a:txBody>
                  <a:tcPr marL="-4" marR="-4" marT="-2" marB="-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42419281"/>
                  </a:ext>
                </a:extLst>
              </a:tr>
              <a:tr h="354552">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劣</a:t>
                      </a:r>
                    </a:p>
                  </a:txBody>
                  <a:tcPr marL="-4" marR="-4" marT="-2" marB="-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F</a:t>
                      </a:r>
                    </a:p>
                  </a:txBody>
                  <a:tcPr marL="-4" marR="-4" marT="-2" marB="-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-0.07</a:t>
                      </a:r>
                    </a:p>
                  </a:txBody>
                  <a:tcPr marL="-4" marR="-4" marT="-2" marB="-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782004109"/>
                  </a:ext>
                </a:extLst>
              </a:tr>
            </a:tbl>
          </a:graphicData>
        </a:graphic>
      </p:graphicFrame>
      <p:graphicFrame>
        <p:nvGraphicFramePr>
          <p:cNvPr id="107629" name="Group 109"/>
          <p:cNvGraphicFramePr>
            <a:graphicFrameLocks noGrp="1"/>
          </p:cNvGraphicFramePr>
          <p:nvPr>
            <p:extLst>
              <p:ext uri="{D42A27DB-BD31-4B8C-83A1-F6EECF244321}">
                <p14:modId xmlns:p14="http://schemas.microsoft.com/office/powerpoint/2010/main" val="3636162715"/>
              </p:ext>
            </p:extLst>
          </p:nvPr>
        </p:nvGraphicFramePr>
        <p:xfrm>
          <a:off x="1004886" y="4415391"/>
          <a:ext cx="5741988" cy="2414586"/>
        </p:xfrm>
        <a:graphic>
          <a:graphicData uri="http://schemas.openxmlformats.org/drawingml/2006/table">
            <a:tbl>
              <a:tblPr/>
              <a:tblGrid>
                <a:gridCol w="1913996">
                  <a:extLst>
                    <a:ext uri="{9D8B030D-6E8A-4147-A177-3AD203B41FA5}">
                      <a16:colId xmlns:a16="http://schemas.microsoft.com/office/drawing/2014/main" val="2625546697"/>
                    </a:ext>
                  </a:extLst>
                </a:gridCol>
                <a:gridCol w="1913996">
                  <a:extLst>
                    <a:ext uri="{9D8B030D-6E8A-4147-A177-3AD203B41FA5}">
                      <a16:colId xmlns:a16="http://schemas.microsoft.com/office/drawing/2014/main" val="381037359"/>
                    </a:ext>
                  </a:extLst>
                </a:gridCol>
                <a:gridCol w="1913996">
                  <a:extLst>
                    <a:ext uri="{9D8B030D-6E8A-4147-A177-3AD203B41FA5}">
                      <a16:colId xmlns:a16="http://schemas.microsoft.com/office/drawing/2014/main" val="1568676802"/>
                    </a:ext>
                  </a:extLst>
                </a:gridCol>
              </a:tblGrid>
              <a:tr h="402431">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8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超</a:t>
                      </a:r>
                      <a:r>
                        <a:rPr kumimoji="1" lang="zh-CN" altLang="en-US" sz="18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优</a:t>
                      </a:r>
                    </a:p>
                  </a:txBody>
                  <a:tcPr marL="88820" marR="88820" marT="44424" marB="444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A</a:t>
                      </a:r>
                    </a:p>
                  </a:txBody>
                  <a:tcPr marL="88820" marR="88820" marT="44424" marB="444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+0.04</a:t>
                      </a:r>
                    </a:p>
                  </a:txBody>
                  <a:tcPr marL="88820" marR="88820" marT="44424" marB="444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723796537"/>
                  </a:ext>
                </a:extLst>
              </a:tr>
              <a:tr h="402431">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优</a:t>
                      </a:r>
                    </a:p>
                  </a:txBody>
                  <a:tcPr marL="88820" marR="88820" marT="44424" marB="444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B</a:t>
                      </a:r>
                    </a:p>
                  </a:txBody>
                  <a:tcPr marL="88820" marR="88820" marT="44424" marB="444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+0.03</a:t>
                      </a:r>
                    </a:p>
                  </a:txBody>
                  <a:tcPr marL="88820" marR="88820" marT="44424" marB="444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319221319"/>
                  </a:ext>
                </a:extLst>
              </a:tr>
              <a:tr h="402431">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良</a:t>
                      </a:r>
                    </a:p>
                  </a:txBody>
                  <a:tcPr marL="88820" marR="88820" marT="44424" marB="444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C</a:t>
                      </a:r>
                    </a:p>
                  </a:txBody>
                  <a:tcPr marL="88820" marR="88820" marT="44424" marB="444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+0.01</a:t>
                      </a:r>
                    </a:p>
                  </a:txBody>
                  <a:tcPr marL="88820" marR="88820" marT="44424" marB="444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35710180"/>
                  </a:ext>
                </a:extLst>
              </a:tr>
              <a:tr h="402431">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平均</a:t>
                      </a:r>
                    </a:p>
                  </a:txBody>
                  <a:tcPr marL="88820" marR="88820" marT="44424" marB="444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D</a:t>
                      </a:r>
                    </a:p>
                  </a:txBody>
                  <a:tcPr marL="88820" marR="88820" marT="44424" marB="444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+0.00</a:t>
                      </a:r>
                    </a:p>
                  </a:txBody>
                  <a:tcPr marL="88820" marR="88820" marT="44424" marB="444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291876695"/>
                  </a:ext>
                </a:extLst>
              </a:tr>
              <a:tr h="402431">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可以</a:t>
                      </a:r>
                    </a:p>
                  </a:txBody>
                  <a:tcPr marL="88820" marR="88820" marT="44424" marB="444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E</a:t>
                      </a:r>
                    </a:p>
                  </a:txBody>
                  <a:tcPr marL="88820" marR="88820" marT="44424" marB="444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-0.02</a:t>
                      </a:r>
                    </a:p>
                  </a:txBody>
                  <a:tcPr marL="88820" marR="88820" marT="44424" marB="444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809195398"/>
                  </a:ext>
                </a:extLst>
              </a:tr>
              <a:tr h="402431">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劣</a:t>
                      </a:r>
                    </a:p>
                  </a:txBody>
                  <a:tcPr marL="88820" marR="88820" marT="44424" marB="4442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8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F</a:t>
                      </a:r>
                    </a:p>
                  </a:txBody>
                  <a:tcPr marL="88820" marR="88820" marT="44424" marB="4442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8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-0.04</a:t>
                      </a:r>
                    </a:p>
                  </a:txBody>
                  <a:tcPr marL="88820" marR="88820" marT="44424" marB="4442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122289301"/>
                  </a:ext>
                </a:extLst>
              </a:tr>
            </a:tbl>
          </a:graphicData>
        </a:graphic>
      </p:graphicFrame>
      <p:sp>
        <p:nvSpPr>
          <p:cNvPr id="7" name="Rectangle 2"/>
          <p:cNvSpPr txBox="1">
            <a:spLocks noChangeArrowheads="1"/>
          </p:cNvSpPr>
          <p:nvPr/>
        </p:nvSpPr>
        <p:spPr>
          <a:xfrm>
            <a:off x="533400" y="762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t>时间评比</a:t>
            </a:r>
            <a:endParaRPr lang="zh-TW" altLang="en-US" sz="3200" dirty="0">
              <a:latin typeface="標楷體" panose="03000509000000000000" pitchFamily="65" charset="-12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30</a:t>
            </a:fld>
            <a:endParaRPr lang="en-US"/>
          </a:p>
        </p:txBody>
      </p:sp>
    </p:spTree>
    <p:extLst>
      <p:ext uri="{BB962C8B-B14F-4D97-AF65-F5344CB8AC3E}">
        <p14:creationId xmlns:p14="http://schemas.microsoft.com/office/powerpoint/2010/main" val="191596325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152400" y="838200"/>
            <a:ext cx="8458200" cy="5121275"/>
          </a:xfrm>
        </p:spPr>
        <p:txBody>
          <a:bodyPr/>
          <a:lstStyle/>
          <a:p>
            <a:pPr>
              <a:buFont typeface="Wingdings" panose="05000000000000000000" pitchFamily="2" charset="2"/>
              <a:buNone/>
              <a:defRPr/>
            </a:pPr>
            <a:r>
              <a:rPr lang="en-US" altLang="zh-TW" sz="1920" dirty="0"/>
              <a:t>5.   </a:t>
            </a:r>
            <a:r>
              <a:rPr lang="zh-TW" altLang="en-US" sz="1920" dirty="0"/>
              <a:t>合成</a:t>
            </a:r>
            <a:r>
              <a:rPr lang="zh-CN" altLang="en-US" sz="1920" dirty="0"/>
              <a:t>评</a:t>
            </a:r>
            <a:r>
              <a:rPr lang="zh-TW" altLang="en-US" sz="1920" dirty="0"/>
              <a:t>比</a:t>
            </a:r>
          </a:p>
          <a:p>
            <a:pPr>
              <a:buFont typeface="Wingdings" panose="05000000000000000000" pitchFamily="2" charset="2"/>
              <a:buNone/>
              <a:defRPr/>
            </a:pPr>
            <a:r>
              <a:rPr lang="zh-TW" altLang="en-US" sz="1920" dirty="0"/>
              <a:t>             合成評比</a:t>
            </a:r>
            <a:r>
              <a:rPr lang="en-US" altLang="zh-TW" sz="1920" dirty="0"/>
              <a:t>﹕</a:t>
            </a:r>
            <a:r>
              <a:rPr lang="zh-TW" altLang="en-US" sz="1920" dirty="0"/>
              <a:t>是</a:t>
            </a:r>
            <a:r>
              <a:rPr lang="zh-CN" altLang="en-US" sz="1920" dirty="0"/>
              <a:t>从</a:t>
            </a:r>
            <a:r>
              <a:rPr lang="zh-TW" altLang="en-US" sz="1920" dirty="0"/>
              <a:t>秒表</a:t>
            </a:r>
            <a:r>
              <a:rPr lang="zh-CN" altLang="en-US" sz="1920" dirty="0"/>
              <a:t>测时</a:t>
            </a:r>
            <a:r>
              <a:rPr lang="zh-TW" altLang="en-US" sz="1920" dirty="0"/>
              <a:t>整</a:t>
            </a:r>
            <a:r>
              <a:rPr lang="zh-CN" altLang="en-US" sz="1920" dirty="0"/>
              <a:t>个</a:t>
            </a:r>
            <a:r>
              <a:rPr lang="zh-TW" altLang="en-US" sz="1920" dirty="0"/>
              <a:t>周程中</a:t>
            </a:r>
            <a:r>
              <a:rPr lang="en-US" altLang="zh-TW" sz="1920" dirty="0"/>
              <a:t>﹐</a:t>
            </a:r>
            <a:r>
              <a:rPr lang="zh-TW" altLang="en-US" sz="1920" dirty="0"/>
              <a:t>取出若干人工作</a:t>
            </a:r>
            <a:r>
              <a:rPr lang="zh-CN" altLang="en-US" sz="1920" dirty="0"/>
              <a:t>业</a:t>
            </a:r>
            <a:r>
              <a:rPr lang="zh-TW" altLang="en-US" sz="1920" dirty="0"/>
              <a:t>的</a:t>
            </a:r>
            <a:r>
              <a:rPr lang="zh-CN" altLang="en-US" sz="1920" dirty="0"/>
              <a:t>单</a:t>
            </a:r>
            <a:r>
              <a:rPr lang="zh-TW" altLang="en-US" sz="1920" dirty="0"/>
              <a:t>元</a:t>
            </a:r>
            <a:r>
              <a:rPr lang="en-US" altLang="zh-TW" sz="1920" dirty="0"/>
              <a:t>﹐</a:t>
            </a:r>
            <a:r>
              <a:rPr lang="zh-TW" altLang="en-US" sz="1920" dirty="0"/>
              <a:t>取其</a:t>
            </a:r>
            <a:r>
              <a:rPr lang="zh-CN" altLang="en-US" sz="1920" dirty="0"/>
              <a:t>实测</a:t>
            </a:r>
            <a:r>
              <a:rPr lang="zh-TW" altLang="en-US" sz="1920" dirty="0"/>
              <a:t>平均值</a:t>
            </a:r>
            <a:r>
              <a:rPr lang="en-US" altLang="zh-TW" sz="1920" dirty="0"/>
              <a:t>﹐</a:t>
            </a:r>
            <a:r>
              <a:rPr lang="zh-TW" altLang="en-US" sz="1920" dirty="0"/>
              <a:t>再用</a:t>
            </a:r>
            <a:r>
              <a:rPr lang="zh-CN" altLang="en-US" sz="1920" dirty="0"/>
              <a:t>预</a:t>
            </a:r>
            <a:r>
              <a:rPr lang="zh-TW" altLang="en-US" sz="1920" dirty="0"/>
              <a:t>定</a:t>
            </a:r>
            <a:r>
              <a:rPr lang="zh-CN" altLang="en-US" sz="1920" dirty="0"/>
              <a:t>动</a:t>
            </a:r>
            <a:r>
              <a:rPr lang="zh-TW" altLang="en-US" sz="1920" dirty="0"/>
              <a:t>作</a:t>
            </a:r>
            <a:r>
              <a:rPr lang="zh-CN" altLang="en-US" sz="1920" dirty="0"/>
              <a:t>时间标</a:t>
            </a:r>
            <a:r>
              <a:rPr lang="zh-TW" altLang="en-US" sz="1920" dirty="0"/>
              <a:t> 准法分析</a:t>
            </a:r>
            <a:r>
              <a:rPr lang="zh-CN" altLang="en-US" sz="1920" dirty="0"/>
              <a:t>该单</a:t>
            </a:r>
            <a:r>
              <a:rPr lang="zh-TW" altLang="en-US" sz="1920" dirty="0"/>
              <a:t>元的</a:t>
            </a:r>
            <a:r>
              <a:rPr lang="zh-CN" altLang="en-US" sz="1920" dirty="0"/>
              <a:t>时</a:t>
            </a:r>
            <a:r>
              <a:rPr lang="zh-TW" altLang="en-US" sz="1920" dirty="0"/>
              <a:t>值</a:t>
            </a:r>
            <a:r>
              <a:rPr lang="en-US" altLang="zh-TW" sz="1920" dirty="0"/>
              <a:t>﹐</a:t>
            </a:r>
            <a:r>
              <a:rPr lang="zh-TW" altLang="en-US" sz="1920" dirty="0"/>
              <a:t>最后將</a:t>
            </a:r>
            <a:r>
              <a:rPr lang="zh-CN" altLang="en-US" sz="1920" dirty="0"/>
              <a:t>两</a:t>
            </a:r>
            <a:r>
              <a:rPr lang="zh-TW" altLang="en-US" sz="1920" dirty="0"/>
              <a:t>者相比較</a:t>
            </a:r>
            <a:r>
              <a:rPr lang="en-US" altLang="zh-TW" sz="1920" dirty="0"/>
              <a:t>﹐</a:t>
            </a:r>
            <a:r>
              <a:rPr lang="zh-TW" altLang="en-US" sz="1920" dirty="0"/>
              <a:t>求取</a:t>
            </a:r>
            <a:r>
              <a:rPr lang="zh-CN" altLang="en-US" sz="1920" dirty="0"/>
              <a:t>评</a:t>
            </a:r>
            <a:r>
              <a:rPr lang="zh-TW" altLang="en-US" sz="1920" dirty="0"/>
              <a:t>比系</a:t>
            </a:r>
            <a:r>
              <a:rPr lang="zh-CN" altLang="en-US" sz="1920" dirty="0"/>
              <a:t>数</a:t>
            </a:r>
            <a:r>
              <a:rPr lang="zh-TW" altLang="en-US" sz="1920" dirty="0"/>
              <a:t>。</a:t>
            </a:r>
            <a:r>
              <a:rPr lang="en-US" altLang="zh-TW" sz="1920" dirty="0"/>
              <a:t>(</a:t>
            </a:r>
            <a:r>
              <a:rPr lang="zh-TW" altLang="en-US" sz="1920" dirty="0">
                <a:solidFill>
                  <a:srgbClr val="FF0000"/>
                </a:solidFill>
              </a:rPr>
              <a:t>此</a:t>
            </a:r>
            <a:r>
              <a:rPr lang="zh-CN" altLang="en-US" sz="1920" dirty="0">
                <a:solidFill>
                  <a:srgbClr val="FF0000"/>
                </a:solidFill>
              </a:rPr>
              <a:t>评</a:t>
            </a:r>
            <a:r>
              <a:rPr lang="zh-TW" altLang="en-US" sz="1920" dirty="0">
                <a:solidFill>
                  <a:srgbClr val="FF0000"/>
                </a:solidFill>
              </a:rPr>
              <a:t>比要具</a:t>
            </a:r>
            <a:r>
              <a:rPr lang="zh-CN" altLang="en-US" sz="1920" dirty="0">
                <a:solidFill>
                  <a:srgbClr val="FF0000"/>
                </a:solidFill>
              </a:rPr>
              <a:t>备</a:t>
            </a:r>
            <a:r>
              <a:rPr lang="en-US" altLang="zh-TW" sz="1920" dirty="0">
                <a:solidFill>
                  <a:srgbClr val="FF0000"/>
                </a:solidFill>
              </a:rPr>
              <a:t>PTS</a:t>
            </a:r>
            <a:r>
              <a:rPr lang="zh-TW" altLang="en-US" sz="1920" dirty="0">
                <a:solidFill>
                  <a:srgbClr val="FF0000"/>
                </a:solidFill>
              </a:rPr>
              <a:t>的技巧</a:t>
            </a:r>
            <a:r>
              <a:rPr lang="en-US" altLang="zh-TW" sz="1920" dirty="0"/>
              <a:t>)</a:t>
            </a:r>
          </a:p>
          <a:p>
            <a:pPr>
              <a:buFont typeface="Wingdings" panose="05000000000000000000" pitchFamily="2" charset="2"/>
              <a:buNone/>
              <a:defRPr/>
            </a:pPr>
            <a:endParaRPr lang="en-US" altLang="zh-TW" sz="1920" dirty="0"/>
          </a:p>
          <a:p>
            <a:pPr>
              <a:buFont typeface="Wingdings" panose="05000000000000000000" pitchFamily="2" charset="2"/>
              <a:buNone/>
              <a:defRPr/>
            </a:pPr>
            <a:r>
              <a:rPr lang="en-US" altLang="zh-TW" sz="1920" dirty="0"/>
              <a:t>         6.   </a:t>
            </a:r>
            <a:r>
              <a:rPr lang="zh-CN" altLang="en-US" sz="1920" dirty="0"/>
              <a:t>评</a:t>
            </a:r>
            <a:r>
              <a:rPr lang="zh-TW" altLang="en-US" sz="1920" dirty="0"/>
              <a:t>比</a:t>
            </a:r>
            <a:r>
              <a:rPr lang="zh-CN" altLang="en-US" sz="1920" dirty="0"/>
              <a:t>时</a:t>
            </a:r>
            <a:r>
              <a:rPr lang="zh-TW" altLang="en-US" sz="1920" dirty="0"/>
              <a:t>需注意的要</a:t>
            </a:r>
            <a:r>
              <a:rPr lang="zh-CN" altLang="en-US" sz="1920" dirty="0"/>
              <a:t>点</a:t>
            </a:r>
            <a:endParaRPr lang="zh-TW" altLang="en-US" sz="1920" dirty="0"/>
          </a:p>
          <a:p>
            <a:pPr>
              <a:buFont typeface="Wingdings" panose="05000000000000000000" pitchFamily="2" charset="2"/>
              <a:buNone/>
              <a:defRPr/>
            </a:pPr>
            <a:r>
              <a:rPr lang="en-US" altLang="zh-TW" sz="1920" dirty="0"/>
              <a:t>         1).   </a:t>
            </a:r>
            <a:r>
              <a:rPr lang="zh-CN" altLang="en-US" sz="1920" dirty="0"/>
              <a:t>评</a:t>
            </a:r>
            <a:r>
              <a:rPr lang="zh-TW" altLang="en-US" sz="1920" dirty="0"/>
              <a:t>比只</a:t>
            </a:r>
            <a:r>
              <a:rPr lang="zh-CN" altLang="en-US" sz="1920" dirty="0"/>
              <a:t>针对</a:t>
            </a:r>
            <a:r>
              <a:rPr lang="zh-TW" altLang="en-US" sz="1920" dirty="0"/>
              <a:t>人工作</a:t>
            </a:r>
            <a:r>
              <a:rPr lang="zh-CN" altLang="en-US" sz="1920" dirty="0"/>
              <a:t>业单</a:t>
            </a:r>
            <a:r>
              <a:rPr lang="zh-TW" altLang="en-US" sz="1920" dirty="0"/>
              <a:t>元</a:t>
            </a:r>
            <a:r>
              <a:rPr lang="en-US" altLang="zh-TW" sz="1920" dirty="0"/>
              <a:t>﹐</a:t>
            </a:r>
            <a:r>
              <a:rPr lang="zh-TW" altLang="en-US" sz="1920" dirty="0"/>
              <a:t>不可</a:t>
            </a:r>
            <a:r>
              <a:rPr lang="zh-CN" altLang="en-US" sz="1920" dirty="0"/>
              <a:t>针对机械自动作业</a:t>
            </a:r>
            <a:r>
              <a:rPr lang="zh-TW" altLang="en-US" sz="1920" dirty="0"/>
              <a:t>。</a:t>
            </a:r>
          </a:p>
          <a:p>
            <a:pPr>
              <a:buFont typeface="Wingdings" panose="05000000000000000000" pitchFamily="2" charset="2"/>
              <a:buNone/>
              <a:defRPr/>
            </a:pPr>
            <a:r>
              <a:rPr lang="en-US" altLang="zh-TW" sz="1920" dirty="0"/>
              <a:t>         2).   </a:t>
            </a:r>
            <a:r>
              <a:rPr lang="zh-CN" altLang="en-US" sz="1920" dirty="0"/>
              <a:t>尽</a:t>
            </a:r>
            <a:r>
              <a:rPr lang="zh-TW" altLang="en-US" sz="1920" dirty="0"/>
              <a:t>量避</a:t>
            </a:r>
            <a:r>
              <a:rPr lang="zh-CN" altLang="en-US" sz="1920" dirty="0"/>
              <a:t>免</a:t>
            </a:r>
            <a:r>
              <a:rPr lang="zh-TW" altLang="en-US" sz="1920" dirty="0"/>
              <a:t>太主</a:t>
            </a:r>
            <a:r>
              <a:rPr lang="zh-CN" altLang="en-US" sz="1920" dirty="0"/>
              <a:t>观</a:t>
            </a:r>
            <a:r>
              <a:rPr lang="zh-TW" altLang="en-US" sz="1920" dirty="0"/>
              <a:t>的</a:t>
            </a:r>
            <a:r>
              <a:rPr lang="zh-CN" altLang="en-US" sz="1920" dirty="0"/>
              <a:t>评</a:t>
            </a:r>
            <a:r>
              <a:rPr lang="zh-TW" altLang="en-US" sz="1920" dirty="0"/>
              <a:t>比方式。</a:t>
            </a:r>
          </a:p>
          <a:p>
            <a:pPr>
              <a:buFont typeface="Wingdings" panose="05000000000000000000" pitchFamily="2" charset="2"/>
              <a:buNone/>
              <a:defRPr/>
            </a:pPr>
            <a:r>
              <a:rPr lang="en-US" altLang="zh-TW" sz="1920" dirty="0"/>
              <a:t>         3).   </a:t>
            </a:r>
            <a:r>
              <a:rPr lang="zh-TW" altLang="en-US" sz="1920" dirty="0"/>
              <a:t>只</a:t>
            </a:r>
            <a:r>
              <a:rPr lang="zh-CN" altLang="en-US" sz="1920" dirty="0"/>
              <a:t>对</a:t>
            </a:r>
            <a:r>
              <a:rPr lang="zh-TW" altLang="en-US" sz="1920" dirty="0"/>
              <a:t>所有人工作</a:t>
            </a:r>
            <a:r>
              <a:rPr lang="zh-CN" altLang="en-US" sz="1920" dirty="0"/>
              <a:t>业单</a:t>
            </a:r>
            <a:r>
              <a:rPr lang="zh-TW" altLang="en-US" sz="1920" dirty="0"/>
              <a:t>元</a:t>
            </a:r>
            <a:r>
              <a:rPr lang="zh-CN" altLang="en-US" sz="1920" dirty="0"/>
              <a:t>统</a:t>
            </a:r>
            <a:r>
              <a:rPr lang="zh-TW" altLang="en-US" sz="1920" dirty="0"/>
              <a:t>一</a:t>
            </a:r>
            <a:r>
              <a:rPr lang="zh-CN" altLang="en-US" sz="1920" dirty="0"/>
              <a:t>评</a:t>
            </a:r>
            <a:r>
              <a:rPr lang="zh-TW" altLang="en-US" sz="1920" dirty="0"/>
              <a:t>比即可</a:t>
            </a:r>
            <a:r>
              <a:rPr lang="en-US" altLang="zh-TW" sz="1920" dirty="0"/>
              <a:t>(</a:t>
            </a:r>
            <a:r>
              <a:rPr lang="zh-TW" altLang="en-US" sz="1920" dirty="0"/>
              <a:t>同一作</a:t>
            </a:r>
            <a:r>
              <a:rPr lang="zh-CN" altLang="en-US" sz="1920" dirty="0"/>
              <a:t>业员</a:t>
            </a:r>
            <a:r>
              <a:rPr lang="en-US" altLang="zh-TW" sz="1920" dirty="0"/>
              <a:t>)</a:t>
            </a:r>
            <a:r>
              <a:rPr lang="zh-TW" altLang="en-US" sz="1920" dirty="0"/>
              <a:t>。</a:t>
            </a:r>
          </a:p>
          <a:p>
            <a:pPr>
              <a:buFont typeface="Wingdings" panose="05000000000000000000" pitchFamily="2" charset="2"/>
              <a:buNone/>
              <a:defRPr/>
            </a:pPr>
            <a:r>
              <a:rPr lang="en-US" altLang="zh-TW" sz="1920" dirty="0"/>
              <a:t>         4).   </a:t>
            </a:r>
            <a:r>
              <a:rPr lang="zh-CN" altLang="en-US" sz="1920" dirty="0"/>
              <a:t>测时员</a:t>
            </a:r>
            <a:r>
              <a:rPr lang="zh-TW" altLang="en-US" sz="1920" dirty="0"/>
              <a:t>的</a:t>
            </a:r>
            <a:r>
              <a:rPr lang="zh-CN" altLang="en-US" sz="1920" dirty="0"/>
              <a:t>评</a:t>
            </a:r>
            <a:r>
              <a:rPr lang="zh-TW" altLang="en-US" sz="1920" dirty="0"/>
              <a:t>比</a:t>
            </a:r>
            <a:r>
              <a:rPr lang="zh-CN" altLang="en-US" sz="1920" dirty="0"/>
              <a:t>训练</a:t>
            </a:r>
            <a:r>
              <a:rPr lang="zh-TW" altLang="en-US" sz="1920" dirty="0"/>
              <a:t>很重要</a:t>
            </a:r>
            <a:r>
              <a:rPr lang="en-US" altLang="zh-TW" sz="1920" dirty="0"/>
              <a:t>﹐</a:t>
            </a:r>
            <a:r>
              <a:rPr lang="zh-CN" altLang="en-US" sz="1920" dirty="0"/>
              <a:t>每半年</a:t>
            </a:r>
            <a:r>
              <a:rPr lang="zh-TW" altLang="en-US" sz="1920" dirty="0"/>
              <a:t>或一年要</a:t>
            </a:r>
            <a:r>
              <a:rPr lang="zh-CN" altLang="en-US" sz="1920" dirty="0"/>
              <a:t>进</a:t>
            </a:r>
            <a:r>
              <a:rPr lang="zh-TW" altLang="en-US" sz="1920" dirty="0"/>
              <a:t>行</a:t>
            </a:r>
            <a:r>
              <a:rPr lang="zh-CN" altLang="en-US" sz="1920" dirty="0"/>
              <a:t>训练</a:t>
            </a:r>
            <a:r>
              <a:rPr lang="zh-TW" altLang="en-US" sz="1920" dirty="0"/>
              <a:t>。       </a:t>
            </a:r>
            <a:endParaRPr lang="zh-TW" altLang="en-US" sz="2352" dirty="0"/>
          </a:p>
        </p:txBody>
      </p:sp>
      <p:sp>
        <p:nvSpPr>
          <p:cNvPr id="5" name="Rectangle 2"/>
          <p:cNvSpPr txBox="1">
            <a:spLocks noChangeArrowheads="1"/>
          </p:cNvSpPr>
          <p:nvPr/>
        </p:nvSpPr>
        <p:spPr>
          <a:xfrm>
            <a:off x="533400" y="762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t>时间评比</a:t>
            </a:r>
            <a:endParaRPr lang="zh-TW" altLang="en-US" sz="3200" dirty="0">
              <a:latin typeface="標楷體" panose="03000509000000000000" pitchFamily="65" charset="-12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31</a:t>
            </a:fld>
            <a:endParaRPr lang="en-US"/>
          </a:p>
        </p:txBody>
      </p:sp>
    </p:spTree>
    <p:extLst>
      <p:ext uri="{BB962C8B-B14F-4D97-AF65-F5344CB8AC3E}">
        <p14:creationId xmlns:p14="http://schemas.microsoft.com/office/powerpoint/2010/main" val="304139643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p:nvPr/>
        </p:nvSpPr>
        <p:spPr>
          <a:xfrm>
            <a:off x="304800" y="2971800"/>
            <a:ext cx="6939950"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52400"/>
            <a:ext cx="7112977" cy="982663"/>
          </a:xfrm>
        </p:spPr>
        <p:txBody>
          <a:bodyPr/>
          <a:lstStyle/>
          <a:p>
            <a:r>
              <a:rPr lang="zh-CN" altLang="en-US" dirty="0"/>
              <a:t>目录</a:t>
            </a:r>
            <a:endParaRPr lang="en-US" dirty="0"/>
          </a:p>
        </p:txBody>
      </p:sp>
      <p:sp>
        <p:nvSpPr>
          <p:cNvPr id="4" name="CasellaDiTesto 1"/>
          <p:cNvSpPr txBox="1"/>
          <p:nvPr/>
        </p:nvSpPr>
        <p:spPr>
          <a:xfrm>
            <a:off x="457200" y="990600"/>
            <a:ext cx="6635150" cy="3693319"/>
          </a:xfrm>
          <a:prstGeom prst="rect">
            <a:avLst/>
          </a:prstGeom>
          <a:noFill/>
        </p:spPr>
        <p:txBody>
          <a:bodyPr wrap="none" rtlCol="0">
            <a:spAutoFit/>
          </a:bodyPr>
          <a:lstStyle/>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工业工程简介</a:t>
            </a:r>
            <a:endParaRPr lang="en-US" altLang="zh-CN" sz="2400" dirty="0">
              <a:solidFill>
                <a:schemeClr val="tx2"/>
              </a:solidFill>
              <a:latin typeface="+mj-lt"/>
              <a:ea typeface="Verdana" panose="020B0604030504040204" pitchFamily="34" charset="0"/>
              <a:cs typeface="Verdana" panose="020B0604030504040204" pitchFamily="34" charset="0"/>
            </a:endParaRPr>
          </a:p>
          <a:p>
            <a:r>
              <a:rPr lang="en-US" sz="2800" dirty="0">
                <a:latin typeface="+mj-lt"/>
              </a:rPr>
              <a:t>-</a:t>
            </a:r>
            <a:r>
              <a:rPr lang="zh-CN" altLang="en-US" sz="2400" dirty="0">
                <a:solidFill>
                  <a:schemeClr val="tx2"/>
                </a:solidFill>
                <a:ea typeface="Verdana" panose="020B0604030504040204" pitchFamily="34" charset="0"/>
                <a:cs typeface="Verdana" panose="020B0604030504040204" pitchFamily="34" charset="0"/>
              </a:rPr>
              <a:t>动</a:t>
            </a:r>
            <a:r>
              <a:rPr lang="zh-TW" altLang="en-US" sz="2400" dirty="0">
                <a:solidFill>
                  <a:schemeClr val="tx2"/>
                </a:solidFill>
                <a:ea typeface="Verdana" panose="020B0604030504040204" pitchFamily="34" charset="0"/>
                <a:cs typeface="Verdana" panose="020B0604030504040204" pitchFamily="34" charset="0"/>
              </a:rPr>
              <a:t>作及</a:t>
            </a:r>
            <a:r>
              <a:rPr lang="zh-CN" altLang="en-US" sz="2400" dirty="0">
                <a:solidFill>
                  <a:schemeClr val="tx2"/>
                </a:solidFill>
                <a:ea typeface="Verdana" panose="020B0604030504040204" pitchFamily="34" charset="0"/>
                <a:cs typeface="Verdana" panose="020B0604030504040204" pitchFamily="34" charset="0"/>
              </a:rPr>
              <a:t>时间研究简介</a:t>
            </a:r>
            <a:endParaRPr lang="en-US" altLang="zh-CN" sz="2400" dirty="0">
              <a:solidFill>
                <a:schemeClr val="tx2"/>
              </a:solidFill>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标准工时定义</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时间评比</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宽放时间</a:t>
            </a:r>
            <a:endParaRPr lang="en-US" sz="2400" dirty="0">
              <a:solidFill>
                <a:schemeClr val="tx2"/>
              </a:solidFill>
              <a:latin typeface="+mj-lt"/>
              <a:ea typeface="Verdana" panose="020B0604030504040204" pitchFamily="34" charset="0"/>
              <a:cs typeface="Verdana" panose="020B0604030504040204" pitchFamily="34" charset="0"/>
            </a:endParaRPr>
          </a:p>
          <a:p>
            <a:r>
              <a:rPr lang="en-US"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标准工时的量测</a:t>
            </a:r>
            <a:r>
              <a:rPr lang="en-US" altLang="zh-CN"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秒表法</a:t>
            </a:r>
            <a:endParaRPr lang="en-US" sz="28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标准工时的量测</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秒表法</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预定时间标准法</a:t>
            </a:r>
            <a:endParaRPr lang="en-US" sz="2800" dirty="0">
              <a:solidFill>
                <a:schemeClr val="tx2"/>
              </a:solidFill>
              <a:latin typeface="+mj-lt"/>
              <a:ea typeface="Verdana" panose="020B0604030504040204" pitchFamily="34" charset="0"/>
              <a:cs typeface="Verdana" panose="020B0604030504040204" pitchFamily="34" charset="0"/>
            </a:endParaRPr>
          </a:p>
          <a:p>
            <a:endParaRPr lang="it-IT" dirty="0">
              <a:solidFill>
                <a:schemeClr val="tx2"/>
              </a:solidFill>
              <a:latin typeface="Candara" panose="020E050203030302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0"/>
          </p:nvPr>
        </p:nvSpPr>
        <p:spPr/>
        <p:txBody>
          <a:bodyPr/>
          <a:lstStyle/>
          <a:p>
            <a:pPr>
              <a:defRPr/>
            </a:pPr>
            <a:fld id="{77AAD153-2F36-469C-A64C-9E79B89DCA6C}" type="slidenum">
              <a:rPr lang="en-US" smtClean="0"/>
              <a:pPr>
                <a:defRPr/>
              </a:pPr>
              <a:t>32</a:t>
            </a:fld>
            <a:endParaRPr lang="en-US"/>
          </a:p>
        </p:txBody>
      </p:sp>
    </p:spTree>
    <p:extLst>
      <p:ext uri="{BB962C8B-B14F-4D97-AF65-F5344CB8AC3E}">
        <p14:creationId xmlns:p14="http://schemas.microsoft.com/office/powerpoint/2010/main" val="2743921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762000" y="1371600"/>
            <a:ext cx="7543800" cy="4114800"/>
          </a:xfrm>
        </p:spPr>
        <p:txBody>
          <a:bodyPr/>
          <a:lstStyle/>
          <a:p>
            <a:pPr algn="just">
              <a:buFont typeface="Wingdings" panose="05000000000000000000" pitchFamily="2" charset="2"/>
              <a:buNone/>
            </a:pPr>
            <a:r>
              <a:rPr lang="en-US" altLang="zh-CN" sz="2800" i="0" dirty="0">
                <a:ea typeface="华文新魏"/>
                <a:cs typeface="华文新魏"/>
              </a:rPr>
              <a:t>     </a:t>
            </a:r>
            <a:r>
              <a:rPr lang="en-US" altLang="zh-CN" sz="3600" i="0" dirty="0">
                <a:ea typeface="华文新魏"/>
                <a:cs typeface="华文新魏"/>
              </a:rPr>
              <a:t> </a:t>
            </a:r>
            <a:r>
              <a:rPr lang="zh-CN" altLang="en-US" sz="2800" b="1" i="0" dirty="0">
                <a:ea typeface="华文新魏"/>
                <a:cs typeface="华文新魏"/>
              </a:rPr>
              <a:t>宽放时间定义</a:t>
            </a:r>
            <a:r>
              <a:rPr lang="zh-CN" altLang="en-US" sz="2800" i="0" dirty="0">
                <a:ea typeface="华文新魏"/>
                <a:cs typeface="华文新魏"/>
              </a:rPr>
              <a:t>：指工人除正常工作时间之外必须的停顿及休息的时间。包括操作者个人事情引起的延迟，疲劳或无法避免的作业延迟等时间。对于没有规定发生时间、发生频率、所需时间的不规则要素作业，并不在正常时间范围之内，而属于宽放时间。</a:t>
            </a:r>
          </a:p>
          <a:p>
            <a:pPr>
              <a:buFont typeface="Wingdings" panose="05000000000000000000" pitchFamily="2" charset="2"/>
              <a:buNone/>
            </a:pPr>
            <a:endParaRPr lang="zh-CN" altLang="en-US" sz="2800" i="0" dirty="0">
              <a:ea typeface="华文新魏"/>
              <a:cs typeface="华文新魏"/>
            </a:endParaRPr>
          </a:p>
        </p:txBody>
      </p:sp>
      <p:sp>
        <p:nvSpPr>
          <p:cNvPr id="4" name="Rectangle 2"/>
          <p:cNvSpPr txBox="1">
            <a:spLocks noChangeArrowheads="1"/>
          </p:cNvSpPr>
          <p:nvPr/>
        </p:nvSpPr>
        <p:spPr>
          <a:xfrm>
            <a:off x="533400" y="1524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tx2"/>
                </a:solidFill>
                <a:ea typeface="Verdana" panose="020B0604030504040204" pitchFamily="34" charset="0"/>
                <a:cs typeface="Verdana" panose="020B0604030504040204" pitchFamily="34" charset="0"/>
              </a:rPr>
              <a:t>宽放时间</a:t>
            </a:r>
            <a:endParaRPr lang="en-US" sz="3200" dirty="0">
              <a:solidFill>
                <a:schemeClr val="tx2"/>
              </a:solidFill>
              <a:ea typeface="Verdana" panose="020B0604030504040204" pitchFamily="34" charset="0"/>
              <a:cs typeface="Verdana" panose="020B0604030504040204" pitchFamily="34"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33</a:t>
            </a:fld>
            <a:endParaRPr lang="en-US"/>
          </a:p>
        </p:txBody>
      </p:sp>
    </p:spTree>
    <p:extLst>
      <p:ext uri="{BB962C8B-B14F-4D97-AF65-F5344CB8AC3E}">
        <p14:creationId xmlns:p14="http://schemas.microsoft.com/office/powerpoint/2010/main" val="2029976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47700" y="1130766"/>
            <a:ext cx="7772400" cy="685800"/>
          </a:xfrm>
        </p:spPr>
        <p:txBody>
          <a:bodyPr>
            <a:normAutofit/>
          </a:bodyPr>
          <a:lstStyle/>
          <a:p>
            <a:pPr algn="l"/>
            <a:r>
              <a:rPr lang="zh-CN" altLang="en-US" sz="2800" b="1" dirty="0">
                <a:latin typeface="华文新魏"/>
                <a:ea typeface="华文新魏"/>
                <a:cs typeface="华文新魏"/>
              </a:rPr>
              <a:t>设定宽放时间的原因</a:t>
            </a:r>
          </a:p>
        </p:txBody>
      </p:sp>
      <p:sp>
        <p:nvSpPr>
          <p:cNvPr id="59395" name="Rectangle 3"/>
          <p:cNvSpPr>
            <a:spLocks noGrp="1" noChangeArrowheads="1"/>
          </p:cNvSpPr>
          <p:nvPr>
            <p:ph type="body" idx="1"/>
          </p:nvPr>
        </p:nvSpPr>
        <p:spPr>
          <a:xfrm>
            <a:off x="762000" y="1752600"/>
            <a:ext cx="8153400" cy="4343400"/>
          </a:xfrm>
        </p:spPr>
        <p:txBody>
          <a:bodyPr/>
          <a:lstStyle/>
          <a:p>
            <a:pPr>
              <a:lnSpc>
                <a:spcPct val="90000"/>
              </a:lnSpc>
              <a:buFont typeface="Wingdings" panose="05000000000000000000" pitchFamily="2" charset="2"/>
              <a:buNone/>
            </a:pPr>
            <a:r>
              <a:rPr lang="en-US" altLang="zh-CN" sz="2400" i="0">
                <a:latin typeface="华文新魏"/>
                <a:ea typeface="华文新魏"/>
                <a:cs typeface="华文新魏"/>
              </a:rPr>
              <a:t>1</a:t>
            </a:r>
            <a:r>
              <a:rPr lang="zh-CN" altLang="en-US" sz="2400" i="0">
                <a:latin typeface="华文新魏"/>
                <a:ea typeface="华文新魏"/>
                <a:cs typeface="华文新魏"/>
              </a:rPr>
              <a:t>、操作周程中操作的疲劳，需要休息 。</a:t>
            </a:r>
          </a:p>
          <a:p>
            <a:pPr>
              <a:lnSpc>
                <a:spcPct val="90000"/>
              </a:lnSpc>
              <a:buFont typeface="Wingdings" panose="05000000000000000000" pitchFamily="2" charset="2"/>
              <a:buNone/>
            </a:pPr>
            <a:r>
              <a:rPr lang="en-US" altLang="zh-CN" sz="2400" i="0">
                <a:latin typeface="华文新魏"/>
                <a:ea typeface="华文新魏"/>
                <a:cs typeface="华文新魏"/>
              </a:rPr>
              <a:t>2</a:t>
            </a:r>
            <a:r>
              <a:rPr lang="zh-CN" altLang="en-US" sz="2400" i="0">
                <a:latin typeface="华文新魏"/>
                <a:ea typeface="华文新魏"/>
                <a:cs typeface="华文新魏"/>
              </a:rPr>
              <a:t>、操作者个人需要，如喝水、上厕所、擦汗、更衣等。</a:t>
            </a:r>
          </a:p>
          <a:p>
            <a:pPr>
              <a:lnSpc>
                <a:spcPct val="90000"/>
              </a:lnSpc>
              <a:buFont typeface="Wingdings" panose="05000000000000000000" pitchFamily="2" charset="2"/>
              <a:buNone/>
            </a:pPr>
            <a:r>
              <a:rPr lang="en-US" altLang="zh-CN" sz="2400" i="0">
                <a:latin typeface="华文新魏"/>
                <a:ea typeface="华文新魏"/>
                <a:cs typeface="华文新魏"/>
              </a:rPr>
              <a:t>3</a:t>
            </a:r>
            <a:r>
              <a:rPr lang="zh-CN" altLang="en-US" sz="2400" i="0">
                <a:latin typeface="华文新魏"/>
                <a:ea typeface="华文新魏"/>
                <a:cs typeface="华文新魏"/>
              </a:rPr>
              <a:t>、操作者听取班长或主管等的指示，或本人指示助手，而使本身工作停顿。  </a:t>
            </a:r>
          </a:p>
          <a:p>
            <a:pPr>
              <a:lnSpc>
                <a:spcPct val="90000"/>
              </a:lnSpc>
              <a:buFont typeface="Wingdings" panose="05000000000000000000" pitchFamily="2" charset="2"/>
              <a:buNone/>
            </a:pPr>
            <a:r>
              <a:rPr lang="en-US" altLang="zh-CN" sz="2400" i="0">
                <a:latin typeface="华文新魏"/>
                <a:ea typeface="华文新魏"/>
                <a:cs typeface="华文新魏"/>
              </a:rPr>
              <a:t>4</a:t>
            </a:r>
            <a:r>
              <a:rPr lang="zh-CN" altLang="en-US" sz="2400" i="0">
                <a:latin typeface="华文新魏"/>
                <a:ea typeface="华文新魏"/>
                <a:cs typeface="华文新魏"/>
              </a:rPr>
              <a:t>、</a:t>
            </a:r>
            <a:r>
              <a:rPr lang="zh-CN" altLang="en-US" sz="2400" i="0">
                <a:ea typeface="华文新魏"/>
                <a:cs typeface="华文新魏"/>
              </a:rPr>
              <a:t>操作者领材料、工件、物件及完成件、工具的送走等。</a:t>
            </a:r>
            <a:endParaRPr lang="zh-CN" altLang="en-US" sz="2400" i="0">
              <a:latin typeface="华文新魏"/>
              <a:ea typeface="华文新魏"/>
              <a:cs typeface="华文新魏"/>
            </a:endParaRPr>
          </a:p>
          <a:p>
            <a:pPr>
              <a:lnSpc>
                <a:spcPct val="90000"/>
              </a:lnSpc>
              <a:buFont typeface="Wingdings" panose="05000000000000000000" pitchFamily="2" charset="2"/>
              <a:buNone/>
            </a:pPr>
            <a:r>
              <a:rPr lang="en-US" altLang="zh-CN" sz="2400" i="0">
                <a:latin typeface="华文新魏"/>
                <a:ea typeface="华文新魏"/>
                <a:cs typeface="华文新魏"/>
              </a:rPr>
              <a:t>5</a:t>
            </a:r>
            <a:r>
              <a:rPr lang="zh-CN" altLang="en-US" sz="2400" i="0">
                <a:latin typeface="华文新魏"/>
                <a:ea typeface="华文新魏"/>
                <a:cs typeface="华文新魏"/>
              </a:rPr>
              <a:t>、操作中等待检验、等待机器的维修、保养、等待材料等。</a:t>
            </a:r>
          </a:p>
          <a:p>
            <a:pPr>
              <a:lnSpc>
                <a:spcPct val="90000"/>
              </a:lnSpc>
              <a:buFont typeface="Wingdings" panose="05000000000000000000" pitchFamily="2" charset="2"/>
              <a:buNone/>
            </a:pPr>
            <a:r>
              <a:rPr lang="en-US" altLang="zh-CN" sz="2400" i="0">
                <a:latin typeface="华文新魏"/>
                <a:ea typeface="华文新魏"/>
                <a:cs typeface="华文新魏"/>
              </a:rPr>
              <a:t>6</a:t>
            </a:r>
            <a:r>
              <a:rPr lang="zh-CN" altLang="en-US" sz="2400" i="0">
                <a:latin typeface="华文新魏"/>
                <a:ea typeface="华文新魏"/>
                <a:cs typeface="华文新魏"/>
              </a:rPr>
              <a:t>、</a:t>
            </a:r>
            <a:r>
              <a:rPr lang="zh-CN" altLang="en-US" sz="2400" i="0">
                <a:ea typeface="华文新魏"/>
                <a:cs typeface="华文新魏"/>
              </a:rPr>
              <a:t>操作者从事操作前的准备工作，如清理工作现场、擦拭机器、所需物件的准备和操作中、操作完后的工作场所、机器、物料及工具的清理工作。</a:t>
            </a:r>
            <a:endParaRPr lang="zh-CN" altLang="en-US" sz="2400" i="0">
              <a:latin typeface="华文新魏"/>
              <a:ea typeface="华文新魏"/>
              <a:cs typeface="华文新魏"/>
            </a:endParaRPr>
          </a:p>
          <a:p>
            <a:pPr>
              <a:lnSpc>
                <a:spcPct val="90000"/>
              </a:lnSpc>
              <a:buFont typeface="Wingdings" panose="05000000000000000000" pitchFamily="2" charset="2"/>
              <a:buNone/>
            </a:pPr>
            <a:r>
              <a:rPr lang="zh-CN" altLang="en-US" sz="2400" i="0">
                <a:latin typeface="华文新魏"/>
                <a:ea typeface="华文新魏"/>
                <a:cs typeface="华文新魏"/>
              </a:rPr>
              <a:t> </a:t>
            </a:r>
            <a:r>
              <a:rPr lang="en-US" altLang="zh-CN" sz="2400" i="0">
                <a:latin typeface="华文新魏"/>
                <a:ea typeface="华文新魏"/>
                <a:cs typeface="华文新魏"/>
              </a:rPr>
              <a:t>7</a:t>
            </a:r>
            <a:r>
              <a:rPr lang="zh-CN" altLang="en-US" sz="2400" i="0">
                <a:latin typeface="华文新魏"/>
                <a:ea typeface="华文新魏"/>
                <a:cs typeface="华文新魏"/>
              </a:rPr>
              <a:t>、</a:t>
            </a:r>
            <a:r>
              <a:rPr lang="zh-CN" altLang="en-US" sz="2400" i="0">
                <a:ea typeface="华文新魏"/>
                <a:cs typeface="华文新魏"/>
              </a:rPr>
              <a:t>操作者从事刀具的刃磨，更换皮带、零件，调整机器等工作。</a:t>
            </a:r>
            <a:endParaRPr lang="zh-CN" altLang="en-US" sz="2400" i="0">
              <a:latin typeface="华文新魏"/>
              <a:ea typeface="华文新魏"/>
              <a:cs typeface="华文新魏"/>
            </a:endParaRPr>
          </a:p>
          <a:p>
            <a:pPr>
              <a:lnSpc>
                <a:spcPct val="90000"/>
              </a:lnSpc>
              <a:buFont typeface="Wingdings" panose="05000000000000000000" pitchFamily="2" charset="2"/>
              <a:buNone/>
            </a:pPr>
            <a:endParaRPr lang="zh-CN" altLang="en-US" sz="2400" i="0">
              <a:latin typeface="华文新魏"/>
              <a:ea typeface="华文新魏"/>
              <a:cs typeface="华文新魏"/>
            </a:endParaRPr>
          </a:p>
        </p:txBody>
      </p:sp>
      <p:sp>
        <p:nvSpPr>
          <p:cNvPr id="4" name="Rectangle 2"/>
          <p:cNvSpPr txBox="1">
            <a:spLocks noChangeArrowheads="1"/>
          </p:cNvSpPr>
          <p:nvPr/>
        </p:nvSpPr>
        <p:spPr>
          <a:xfrm>
            <a:off x="533400" y="3048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tx2"/>
                </a:solidFill>
                <a:ea typeface="Verdana" panose="020B0604030504040204" pitchFamily="34" charset="0"/>
                <a:cs typeface="Verdana" panose="020B0604030504040204" pitchFamily="34" charset="0"/>
              </a:rPr>
              <a:t>宽放时间</a:t>
            </a:r>
            <a:endParaRPr lang="en-US" sz="3200" dirty="0">
              <a:solidFill>
                <a:schemeClr val="tx2"/>
              </a:solidFill>
              <a:ea typeface="Verdana" panose="020B0604030504040204" pitchFamily="34" charset="0"/>
              <a:cs typeface="Verdana" panose="020B0604030504040204" pitchFamily="34"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34</a:t>
            </a:fld>
            <a:endParaRPr lang="en-US"/>
          </a:p>
        </p:txBody>
      </p:sp>
    </p:spTree>
    <p:extLst>
      <p:ext uri="{BB962C8B-B14F-4D97-AF65-F5344CB8AC3E}">
        <p14:creationId xmlns:p14="http://schemas.microsoft.com/office/powerpoint/2010/main" val="1933091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914400"/>
            <a:ext cx="7772400" cy="914400"/>
          </a:xfrm>
        </p:spPr>
        <p:txBody>
          <a:bodyPr>
            <a:normAutofit/>
          </a:bodyPr>
          <a:lstStyle/>
          <a:p>
            <a:pPr algn="l"/>
            <a:r>
              <a:rPr lang="zh-CN" altLang="en-US" sz="2800" b="1" dirty="0">
                <a:latin typeface="华文新魏"/>
                <a:ea typeface="华文新魏"/>
                <a:cs typeface="华文新魏"/>
              </a:rPr>
              <a:t>宽放的种类</a:t>
            </a:r>
          </a:p>
        </p:txBody>
      </p:sp>
      <p:sp>
        <p:nvSpPr>
          <p:cNvPr id="60419" name="Rectangle 3"/>
          <p:cNvSpPr>
            <a:spLocks noGrp="1" noChangeArrowheads="1"/>
          </p:cNvSpPr>
          <p:nvPr>
            <p:ph type="body" idx="1"/>
          </p:nvPr>
        </p:nvSpPr>
        <p:spPr>
          <a:xfrm>
            <a:off x="609600" y="1600200"/>
            <a:ext cx="8153400" cy="4114800"/>
          </a:xfrm>
        </p:spPr>
        <p:txBody>
          <a:bodyPr>
            <a:normAutofit lnSpcReduction="10000"/>
          </a:bodyPr>
          <a:lstStyle/>
          <a:p>
            <a:pPr algn="just">
              <a:lnSpc>
                <a:spcPct val="90000"/>
              </a:lnSpc>
              <a:buFont typeface="Wingdings" panose="05000000000000000000" pitchFamily="2" charset="2"/>
              <a:buNone/>
            </a:pPr>
            <a:r>
              <a:rPr lang="en-US" altLang="zh-CN" sz="2400" i="0" dirty="0">
                <a:latin typeface="华文新魏"/>
                <a:ea typeface="华文新魏"/>
                <a:cs typeface="华文新魏"/>
              </a:rPr>
              <a:t>1</a:t>
            </a:r>
            <a:r>
              <a:rPr lang="zh-CN" altLang="en-US" sz="2400" i="0" dirty="0">
                <a:latin typeface="华文新魏"/>
                <a:ea typeface="华文新魏"/>
                <a:cs typeface="华文新魏"/>
              </a:rPr>
              <a:t>、 </a:t>
            </a:r>
            <a:r>
              <a:rPr lang="zh-CN" altLang="en-US" sz="2800" i="0" dirty="0">
                <a:latin typeface="华文新魏"/>
                <a:ea typeface="华文新魏"/>
                <a:cs typeface="华文新魏"/>
              </a:rPr>
              <a:t>个人私事宽放（生理宽放）</a:t>
            </a:r>
          </a:p>
          <a:p>
            <a:pPr>
              <a:lnSpc>
                <a:spcPct val="90000"/>
              </a:lnSpc>
              <a:buFont typeface="Wingdings" panose="05000000000000000000" pitchFamily="2" charset="2"/>
              <a:buNone/>
            </a:pPr>
            <a:r>
              <a:rPr lang="zh-CN" altLang="en-US" sz="2000" i="0" dirty="0">
                <a:latin typeface="华文新魏"/>
                <a:ea typeface="华文新魏"/>
                <a:cs typeface="华文新魏"/>
              </a:rPr>
              <a:t>    </a:t>
            </a:r>
            <a:r>
              <a:rPr lang="zh-CN" altLang="en-US" sz="2400" i="0" dirty="0">
                <a:latin typeface="华文新魏"/>
                <a:ea typeface="华文新魏"/>
                <a:cs typeface="华文新魏"/>
              </a:rPr>
              <a:t>它是补偿作业中断的时间。包括解决私事，满足喝水、上厕所、擦汗、更衣等生理要求的时</a:t>
            </a:r>
            <a:r>
              <a:rPr lang="zh-CN" altLang="en-US" sz="2400" i="0" dirty="0">
                <a:ea typeface="华文新魏"/>
                <a:cs typeface="华文新魏"/>
              </a:rPr>
              <a:t>间等。若工厂的作业环境良好，人的生理需求基本一致，对个人或作业不单独设定，全厂统一安排。若上下午工厂有统一规定的休息时间，则标准时间中不再考虑。</a:t>
            </a:r>
            <a:endParaRPr lang="zh-CN" altLang="en-US" sz="2400" i="0" dirty="0">
              <a:latin typeface="华文新魏"/>
              <a:ea typeface="华文新魏"/>
              <a:cs typeface="华文新魏"/>
            </a:endParaRPr>
          </a:p>
          <a:p>
            <a:pPr algn="just">
              <a:lnSpc>
                <a:spcPct val="90000"/>
              </a:lnSpc>
              <a:buFont typeface="Wingdings" panose="05000000000000000000" pitchFamily="2" charset="2"/>
              <a:buNone/>
            </a:pPr>
            <a:r>
              <a:rPr lang="en-US" altLang="zh-CN" sz="2800" i="0" dirty="0">
                <a:latin typeface="华文新魏"/>
                <a:ea typeface="华文新魏"/>
                <a:cs typeface="华文新魏"/>
              </a:rPr>
              <a:t>2 </a:t>
            </a:r>
            <a:r>
              <a:rPr lang="zh-CN" altLang="en-US" sz="2800" i="0" dirty="0">
                <a:latin typeface="华文新魏"/>
                <a:ea typeface="华文新魏"/>
                <a:cs typeface="华文新魏"/>
              </a:rPr>
              <a:t>、疲劳宽放</a:t>
            </a:r>
          </a:p>
          <a:p>
            <a:pPr algn="just">
              <a:lnSpc>
                <a:spcPct val="90000"/>
              </a:lnSpc>
              <a:buFont typeface="Wingdings" panose="05000000000000000000" pitchFamily="2" charset="2"/>
              <a:buNone/>
            </a:pPr>
            <a:r>
              <a:rPr lang="zh-CN" altLang="en-US" sz="2400" i="0" dirty="0">
                <a:latin typeface="华文新魏"/>
                <a:ea typeface="华文新魏"/>
                <a:cs typeface="华文新魏"/>
              </a:rPr>
              <a:t>   它是由于作业停止，延迟，速度下降而发生的补偿时间。作业者在一段时间的连续工作后，有疲劳感或劳动机能衰退的现象，称为工作疲劳。为了消除疲劳，必须给予宽放时间。它是由作业环境，作业条件的不同而产生的体力上，精神上疲劳引起。</a:t>
            </a:r>
          </a:p>
        </p:txBody>
      </p:sp>
      <p:sp>
        <p:nvSpPr>
          <p:cNvPr id="4" name="Rectangle 2"/>
          <p:cNvSpPr txBox="1">
            <a:spLocks noChangeArrowheads="1"/>
          </p:cNvSpPr>
          <p:nvPr/>
        </p:nvSpPr>
        <p:spPr>
          <a:xfrm>
            <a:off x="533400" y="3810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tx2"/>
                </a:solidFill>
                <a:ea typeface="Verdana" panose="020B0604030504040204" pitchFamily="34" charset="0"/>
                <a:cs typeface="Verdana" panose="020B0604030504040204" pitchFamily="34" charset="0"/>
              </a:rPr>
              <a:t>宽放时间</a:t>
            </a:r>
            <a:endParaRPr lang="en-US" sz="3200" dirty="0">
              <a:solidFill>
                <a:schemeClr val="tx2"/>
              </a:solidFill>
              <a:ea typeface="Verdana" panose="020B0604030504040204" pitchFamily="34" charset="0"/>
              <a:cs typeface="Verdana" panose="020B0604030504040204" pitchFamily="34"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35</a:t>
            </a:fld>
            <a:endParaRPr lang="en-US"/>
          </a:p>
        </p:txBody>
      </p:sp>
    </p:spTree>
    <p:extLst>
      <p:ext uri="{BB962C8B-B14F-4D97-AF65-F5344CB8AC3E}">
        <p14:creationId xmlns:p14="http://schemas.microsoft.com/office/powerpoint/2010/main" val="384300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685800" y="1676400"/>
            <a:ext cx="7772400" cy="4419600"/>
          </a:xfrm>
        </p:spPr>
        <p:txBody>
          <a:bodyPr/>
          <a:lstStyle/>
          <a:p>
            <a:pPr algn="just">
              <a:lnSpc>
                <a:spcPct val="90000"/>
              </a:lnSpc>
              <a:buFont typeface="Wingdings" panose="05000000000000000000" pitchFamily="2" charset="2"/>
              <a:buNone/>
            </a:pPr>
            <a:r>
              <a:rPr lang="en-US" altLang="zh-CN" sz="2800" i="0">
                <a:ea typeface="华文新魏"/>
                <a:cs typeface="华文新魏"/>
              </a:rPr>
              <a:t>3</a:t>
            </a:r>
            <a:r>
              <a:rPr lang="zh-CN" altLang="en-US" sz="2800" i="0">
                <a:ea typeface="华文新魏"/>
                <a:cs typeface="华文新魏"/>
              </a:rPr>
              <a:t>、作业宽放</a:t>
            </a:r>
          </a:p>
          <a:p>
            <a:pPr algn="just">
              <a:lnSpc>
                <a:spcPct val="90000"/>
              </a:lnSpc>
              <a:buFont typeface="Wingdings" panose="05000000000000000000" pitchFamily="2" charset="2"/>
              <a:buNone/>
            </a:pPr>
            <a:r>
              <a:rPr lang="zh-CN" altLang="en-US" sz="2400" i="0">
                <a:ea typeface="华文新魏"/>
                <a:cs typeface="华文新魏"/>
              </a:rPr>
              <a:t>    它是对于作业中不规则要素发生时的补偿时间。有时，它是作业中难免的，但是并不包括于正规作业中。</a:t>
            </a:r>
          </a:p>
          <a:p>
            <a:pPr algn="just">
              <a:lnSpc>
                <a:spcPct val="90000"/>
              </a:lnSpc>
              <a:buFont typeface="Wingdings" panose="05000000000000000000" pitchFamily="2" charset="2"/>
              <a:buNone/>
            </a:pPr>
            <a:r>
              <a:rPr lang="en-US" altLang="zh-CN" sz="2800" i="0">
                <a:latin typeface="华文新魏"/>
                <a:ea typeface="华文新魏"/>
                <a:cs typeface="华文新魏"/>
              </a:rPr>
              <a:t>4</a:t>
            </a:r>
            <a:r>
              <a:rPr lang="zh-CN" altLang="en-US" sz="2800" i="0">
                <a:latin typeface="华文新魏"/>
                <a:ea typeface="华文新魏"/>
                <a:cs typeface="华文新魏"/>
              </a:rPr>
              <a:t>、集体宽放</a:t>
            </a:r>
          </a:p>
          <a:p>
            <a:pPr algn="just">
              <a:lnSpc>
                <a:spcPct val="90000"/>
              </a:lnSpc>
              <a:buFont typeface="Wingdings" panose="05000000000000000000" pitchFamily="2" charset="2"/>
              <a:buNone/>
            </a:pPr>
            <a:r>
              <a:rPr lang="zh-CN" altLang="en-US" sz="2400" i="0">
                <a:ea typeface="华文新魏"/>
                <a:cs typeface="华文新魏"/>
              </a:rPr>
              <a:t>    整组进行集体作业时，对于熟练程度的差异和工位编排所产生的损失等的补偿。</a:t>
            </a:r>
          </a:p>
          <a:p>
            <a:pPr algn="just">
              <a:lnSpc>
                <a:spcPct val="90000"/>
              </a:lnSpc>
              <a:buFont typeface="Wingdings" panose="05000000000000000000" pitchFamily="2" charset="2"/>
              <a:buNone/>
            </a:pPr>
            <a:r>
              <a:rPr lang="en-US" altLang="zh-CN" sz="2800" i="0">
                <a:ea typeface="华文新魏"/>
                <a:cs typeface="华文新魏"/>
              </a:rPr>
              <a:t>5</a:t>
            </a:r>
            <a:r>
              <a:rPr lang="zh-CN" altLang="en-US" sz="2800" i="0">
                <a:ea typeface="华文新魏"/>
                <a:cs typeface="华文新魏"/>
              </a:rPr>
              <a:t>、特殊宽放</a:t>
            </a:r>
          </a:p>
          <a:p>
            <a:pPr algn="just">
              <a:lnSpc>
                <a:spcPct val="90000"/>
              </a:lnSpc>
              <a:buFont typeface="Wingdings" panose="05000000000000000000" pitchFamily="2" charset="2"/>
              <a:buNone/>
            </a:pPr>
            <a:r>
              <a:rPr lang="zh-CN" altLang="en-US" sz="2400" i="0">
                <a:ea typeface="华文新魏"/>
                <a:cs typeface="华文新魏"/>
              </a:rPr>
              <a:t>    除了上述宽放，其余必要的宽放总称为特殊宽放。包括学习宽放、机械干涉宽放、奖励宽放、工厂宽放以及其它宽放。企业根据标准时间的使用目的不同，判断是否包括特殊宽放。</a:t>
            </a:r>
          </a:p>
          <a:p>
            <a:pPr algn="just">
              <a:lnSpc>
                <a:spcPct val="90000"/>
              </a:lnSpc>
              <a:buFont typeface="Wingdings" panose="05000000000000000000" pitchFamily="2" charset="2"/>
              <a:buNone/>
            </a:pPr>
            <a:endParaRPr lang="zh-CN" altLang="en-US" sz="2400" i="0">
              <a:ea typeface="华文新魏"/>
              <a:cs typeface="华文新魏"/>
            </a:endParaRPr>
          </a:p>
          <a:p>
            <a:pPr>
              <a:lnSpc>
                <a:spcPct val="90000"/>
              </a:lnSpc>
              <a:buFont typeface="Wingdings" panose="05000000000000000000" pitchFamily="2" charset="2"/>
              <a:buNone/>
            </a:pPr>
            <a:endParaRPr lang="zh-CN" altLang="en-US" sz="2000" i="0">
              <a:ea typeface="华文新魏"/>
              <a:cs typeface="华文新魏"/>
            </a:endParaRPr>
          </a:p>
        </p:txBody>
      </p:sp>
      <p:sp>
        <p:nvSpPr>
          <p:cNvPr id="5" name="Rectangle 2"/>
          <p:cNvSpPr>
            <a:spLocks noGrp="1" noChangeArrowheads="1"/>
          </p:cNvSpPr>
          <p:nvPr>
            <p:ph type="title"/>
          </p:nvPr>
        </p:nvSpPr>
        <p:spPr>
          <a:xfrm>
            <a:off x="685800" y="914400"/>
            <a:ext cx="7772400" cy="914400"/>
          </a:xfrm>
        </p:spPr>
        <p:txBody>
          <a:bodyPr>
            <a:normAutofit/>
          </a:bodyPr>
          <a:lstStyle/>
          <a:p>
            <a:pPr algn="l"/>
            <a:r>
              <a:rPr lang="zh-CN" altLang="en-US" sz="2800" b="1" dirty="0">
                <a:latin typeface="华文新魏"/>
                <a:ea typeface="华文新魏"/>
                <a:cs typeface="华文新魏"/>
              </a:rPr>
              <a:t>宽放的种类</a:t>
            </a:r>
          </a:p>
        </p:txBody>
      </p:sp>
      <p:sp>
        <p:nvSpPr>
          <p:cNvPr id="6" name="Rectangle 2"/>
          <p:cNvSpPr txBox="1">
            <a:spLocks noChangeArrowheads="1"/>
          </p:cNvSpPr>
          <p:nvPr/>
        </p:nvSpPr>
        <p:spPr>
          <a:xfrm>
            <a:off x="533400" y="3810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tx2"/>
                </a:solidFill>
                <a:ea typeface="Verdana" panose="020B0604030504040204" pitchFamily="34" charset="0"/>
                <a:cs typeface="Verdana" panose="020B0604030504040204" pitchFamily="34" charset="0"/>
              </a:rPr>
              <a:t>宽放时间</a:t>
            </a:r>
            <a:endParaRPr lang="en-US" sz="3200" dirty="0">
              <a:solidFill>
                <a:schemeClr val="tx2"/>
              </a:solidFill>
              <a:ea typeface="Verdana" panose="020B0604030504040204" pitchFamily="34" charset="0"/>
              <a:cs typeface="Verdana" panose="020B0604030504040204" pitchFamily="34"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36</a:t>
            </a:fld>
            <a:endParaRPr lang="en-US"/>
          </a:p>
        </p:txBody>
      </p:sp>
    </p:spTree>
    <p:extLst>
      <p:ext uri="{BB962C8B-B14F-4D97-AF65-F5344CB8AC3E}">
        <p14:creationId xmlns:p14="http://schemas.microsoft.com/office/powerpoint/2010/main" val="792793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38508" y="609600"/>
            <a:ext cx="8458200" cy="6035675"/>
          </a:xfrm>
        </p:spPr>
        <p:txBody>
          <a:bodyPr/>
          <a:lstStyle/>
          <a:p>
            <a:pPr>
              <a:buFont typeface="Wingdings" panose="05000000000000000000" pitchFamily="2" charset="2"/>
              <a:buNone/>
              <a:defRPr/>
            </a:pPr>
            <a:r>
              <a:rPr lang="zh-TW" altLang="en-US" b="1" dirty="0"/>
              <a:t>    </a:t>
            </a:r>
            <a:r>
              <a:rPr lang="zh-TW" altLang="en-US" sz="2400" b="1" dirty="0"/>
              <a:t> </a:t>
            </a:r>
            <a:r>
              <a:rPr lang="zh-CN" altLang="en-US" sz="2400" b="1" dirty="0"/>
              <a:t>设定宽</a:t>
            </a:r>
            <a:r>
              <a:rPr lang="zh-TW" altLang="en-US" sz="2400" b="1" dirty="0"/>
              <a:t>放的</a:t>
            </a:r>
            <a:r>
              <a:rPr lang="zh-CN" altLang="en-US" sz="2400" b="1" dirty="0"/>
              <a:t>运</a:t>
            </a:r>
            <a:r>
              <a:rPr lang="zh-TW" altLang="en-US" sz="2400" b="1" dirty="0"/>
              <a:t>用</a:t>
            </a:r>
          </a:p>
          <a:p>
            <a:pPr>
              <a:buFont typeface="Wingdings" panose="05000000000000000000" pitchFamily="2" charset="2"/>
              <a:buNone/>
              <a:defRPr/>
            </a:pPr>
            <a:r>
              <a:rPr lang="zh-CN" altLang="en-US" sz="1920" dirty="0">
                <a:ea typeface="宋体" panose="02010600030101010101" pitchFamily="2" charset="-122"/>
              </a:rPr>
              <a:t>        </a:t>
            </a:r>
            <a:r>
              <a:rPr lang="en-US" altLang="zh-CN" sz="1920" dirty="0">
                <a:ea typeface="宋体" panose="02010600030101010101" pitchFamily="2" charset="-122"/>
              </a:rPr>
              <a:t>1.</a:t>
            </a:r>
            <a:r>
              <a:rPr lang="zh-CN" altLang="en-US" sz="1920" dirty="0">
                <a:ea typeface="宋体" panose="02010600030101010101" pitchFamily="2" charset="-122"/>
              </a:rPr>
              <a:t>公式</a:t>
            </a:r>
            <a:r>
              <a:rPr lang="en-US" altLang="zh-TW" sz="1920" dirty="0"/>
              <a:t>﹕</a:t>
            </a:r>
          </a:p>
          <a:p>
            <a:pPr>
              <a:buFont typeface="Wingdings" panose="05000000000000000000" pitchFamily="2" charset="2"/>
              <a:buNone/>
              <a:defRPr/>
            </a:pPr>
            <a:r>
              <a:rPr lang="zh-TW" altLang="en-US" sz="1920" dirty="0"/>
              <a:t>         合</a:t>
            </a:r>
            <a:r>
              <a:rPr lang="zh-CN" altLang="en-US" sz="1920" dirty="0"/>
              <a:t>计疲劳宽放率</a:t>
            </a:r>
            <a:r>
              <a:rPr lang="zh-TW" altLang="en-US" sz="1920" dirty="0">
                <a:latin typeface="新細明體" panose="02020500000000000000" pitchFamily="18" charset="-120"/>
              </a:rPr>
              <a:t>＝</a:t>
            </a:r>
            <a:r>
              <a:rPr lang="en-US" altLang="zh-TW" sz="1920" dirty="0">
                <a:latin typeface="新細明體" panose="02020500000000000000" pitchFamily="18" charset="-120"/>
              </a:rPr>
              <a:t>(A</a:t>
            </a:r>
            <a:r>
              <a:rPr lang="zh-TW" altLang="en-US" sz="1920" dirty="0">
                <a:latin typeface="新細明體" panose="02020500000000000000" pitchFamily="18" charset="-120"/>
              </a:rPr>
              <a:t>＋</a:t>
            </a:r>
            <a:r>
              <a:rPr lang="en-US" altLang="zh-TW" sz="1920" dirty="0">
                <a:latin typeface="新細明體" panose="02020500000000000000" pitchFamily="18" charset="-120"/>
              </a:rPr>
              <a:t>B) × C</a:t>
            </a:r>
            <a:r>
              <a:rPr lang="zh-TW" altLang="en-US" sz="1920" dirty="0">
                <a:latin typeface="新細明體" panose="02020500000000000000" pitchFamily="18" charset="-120"/>
              </a:rPr>
              <a:t>＋</a:t>
            </a:r>
            <a:r>
              <a:rPr lang="en-US" altLang="zh-TW" sz="1920" dirty="0">
                <a:latin typeface="新細明體" panose="02020500000000000000" pitchFamily="18" charset="-120"/>
              </a:rPr>
              <a:t>D</a:t>
            </a:r>
          </a:p>
          <a:p>
            <a:pPr>
              <a:buFont typeface="Wingdings" panose="05000000000000000000" pitchFamily="2" charset="2"/>
              <a:buNone/>
              <a:defRPr/>
            </a:pPr>
            <a:r>
              <a:rPr lang="en-US" altLang="zh-TW" sz="1920" dirty="0">
                <a:latin typeface="新細明體" panose="02020500000000000000" pitchFamily="18" charset="-120"/>
              </a:rPr>
              <a:t>             A﹕</a:t>
            </a:r>
            <a:r>
              <a:rPr lang="zh-TW" altLang="en-US" sz="1920" dirty="0">
                <a:latin typeface="新細明體" panose="02020500000000000000" pitchFamily="18" charset="-120"/>
              </a:rPr>
              <a:t>肉</a:t>
            </a:r>
            <a:r>
              <a:rPr lang="zh-CN" altLang="en-US" sz="1920" dirty="0">
                <a:latin typeface="新細明體" panose="02020500000000000000" pitchFamily="18" charset="-120"/>
              </a:rPr>
              <a:t>体宽放率</a:t>
            </a:r>
          </a:p>
          <a:p>
            <a:pPr>
              <a:buFont typeface="Wingdings" panose="05000000000000000000" pitchFamily="2" charset="2"/>
              <a:buNone/>
              <a:defRPr/>
            </a:pPr>
            <a:r>
              <a:rPr lang="en-US" altLang="zh-TW" sz="1920" dirty="0">
                <a:latin typeface="新細明體" panose="02020500000000000000" pitchFamily="18" charset="-120"/>
              </a:rPr>
              <a:t>             B﹕</a:t>
            </a:r>
            <a:r>
              <a:rPr lang="zh-CN" altLang="en-US" sz="1920" dirty="0">
                <a:latin typeface="新細明體" panose="02020500000000000000" pitchFamily="18" charset="-120"/>
              </a:rPr>
              <a:t>精神宽放率</a:t>
            </a:r>
          </a:p>
          <a:p>
            <a:pPr>
              <a:buFont typeface="Wingdings" panose="05000000000000000000" pitchFamily="2" charset="2"/>
              <a:buNone/>
              <a:defRPr/>
            </a:pPr>
            <a:r>
              <a:rPr lang="en-US" altLang="zh-TW" sz="1920" dirty="0">
                <a:latin typeface="新細明體" panose="02020500000000000000" pitchFamily="18" charset="-120"/>
              </a:rPr>
              <a:t>             C﹕</a:t>
            </a:r>
            <a:r>
              <a:rPr lang="zh-CN" altLang="en-US" sz="1920" dirty="0">
                <a:latin typeface="新細明體" panose="02020500000000000000" pitchFamily="18" charset="-120"/>
              </a:rPr>
              <a:t>对</a:t>
            </a:r>
            <a:r>
              <a:rPr lang="zh-TW" altLang="en-US" sz="1920" dirty="0">
                <a:latin typeface="新細明體" panose="02020500000000000000" pitchFamily="18" charset="-120"/>
              </a:rPr>
              <a:t>停休</a:t>
            </a:r>
            <a:r>
              <a:rPr lang="zh-CN" altLang="en-US" sz="1920" dirty="0">
                <a:latin typeface="新細明體" panose="02020500000000000000" pitchFamily="18" charset="-120"/>
              </a:rPr>
              <a:t>时间</a:t>
            </a:r>
            <a:r>
              <a:rPr lang="zh-TW" altLang="en-US" sz="1920" dirty="0">
                <a:latin typeface="新細明體" panose="02020500000000000000" pitchFamily="18" charset="-120"/>
              </a:rPr>
              <a:t>的恢</a:t>
            </a:r>
            <a:r>
              <a:rPr lang="zh-CN" altLang="en-US" sz="1920" dirty="0">
                <a:latin typeface="新細明體" panose="02020500000000000000" pitchFamily="18" charset="-120"/>
              </a:rPr>
              <a:t>复</a:t>
            </a:r>
            <a:r>
              <a:rPr lang="zh-TW" altLang="en-US" sz="1920" dirty="0">
                <a:latin typeface="新細明體" panose="02020500000000000000" pitchFamily="18" charset="-120"/>
              </a:rPr>
              <a:t>系</a:t>
            </a:r>
            <a:r>
              <a:rPr lang="zh-CN" altLang="en-US" sz="1920" dirty="0">
                <a:latin typeface="新細明體" panose="02020500000000000000" pitchFamily="18" charset="-120"/>
              </a:rPr>
              <a:t>数</a:t>
            </a:r>
            <a:r>
              <a:rPr lang="zh-TW" altLang="en-US" sz="1920" dirty="0">
                <a:latin typeface="新細明體" panose="02020500000000000000" pitchFamily="18" charset="-120"/>
              </a:rPr>
              <a:t> </a:t>
            </a:r>
          </a:p>
          <a:p>
            <a:pPr>
              <a:buFont typeface="Wingdings" panose="05000000000000000000" pitchFamily="2" charset="2"/>
              <a:buNone/>
              <a:defRPr/>
            </a:pPr>
            <a:r>
              <a:rPr lang="en-US" altLang="zh-TW" sz="1920" dirty="0">
                <a:latin typeface="新細明體" panose="02020500000000000000" pitchFamily="18" charset="-120"/>
              </a:rPr>
              <a:t>             D﹕</a:t>
            </a:r>
            <a:r>
              <a:rPr lang="zh-CN" altLang="en-US" sz="1920" dirty="0">
                <a:latin typeface="新細明體" panose="02020500000000000000" pitchFamily="18" charset="-120"/>
              </a:rPr>
              <a:t>对单调</a:t>
            </a:r>
            <a:r>
              <a:rPr lang="zh-TW" altLang="en-US" sz="1920" dirty="0">
                <a:latin typeface="新細明體" panose="02020500000000000000" pitchFamily="18" charset="-120"/>
              </a:rPr>
              <a:t>感的</a:t>
            </a:r>
            <a:r>
              <a:rPr lang="zh-CN" altLang="en-US" sz="1920" dirty="0">
                <a:latin typeface="新細明體" panose="02020500000000000000" pitchFamily="18" charset="-120"/>
              </a:rPr>
              <a:t>宽</a:t>
            </a:r>
            <a:r>
              <a:rPr lang="zh-TW" altLang="en-US" sz="1920" dirty="0">
                <a:latin typeface="新細明體" panose="02020500000000000000" pitchFamily="18" charset="-120"/>
              </a:rPr>
              <a:t>放率</a:t>
            </a:r>
            <a:r>
              <a:rPr lang="en-US" altLang="zh-TW" sz="1920" dirty="0">
                <a:latin typeface="新細明體" panose="02020500000000000000" pitchFamily="18" charset="-120"/>
              </a:rPr>
              <a:t>(</a:t>
            </a:r>
            <a:r>
              <a:rPr lang="zh-TW" altLang="en-US" sz="1920" dirty="0">
                <a:solidFill>
                  <a:srgbClr val="FF0000"/>
                </a:solidFill>
                <a:latin typeface="新細明體" panose="02020500000000000000" pitchFamily="18" charset="-120"/>
              </a:rPr>
              <a:t>不予考</a:t>
            </a:r>
            <a:r>
              <a:rPr lang="zh-CN" altLang="en-US" sz="1920" dirty="0">
                <a:solidFill>
                  <a:srgbClr val="FF0000"/>
                </a:solidFill>
                <a:latin typeface="新細明體" panose="02020500000000000000" pitchFamily="18" charset="-120"/>
              </a:rPr>
              <a:t>虑</a:t>
            </a:r>
            <a:r>
              <a:rPr lang="en-US" altLang="zh-TW" sz="1920" dirty="0">
                <a:latin typeface="新細明體" panose="02020500000000000000" pitchFamily="18" charset="-120"/>
              </a:rPr>
              <a:t>)</a:t>
            </a:r>
          </a:p>
          <a:p>
            <a:pPr>
              <a:buFont typeface="Wingdings" panose="05000000000000000000" pitchFamily="2" charset="2"/>
              <a:buNone/>
              <a:defRPr/>
            </a:pPr>
            <a:r>
              <a:rPr lang="en-US" altLang="zh-TW" sz="1920" dirty="0">
                <a:latin typeface="新細明體" panose="02020500000000000000" pitchFamily="18" charset="-120"/>
              </a:rPr>
              <a:t>       2.   </a:t>
            </a:r>
            <a:r>
              <a:rPr lang="zh-CN" altLang="en-US" sz="1920" dirty="0">
                <a:latin typeface="新細明體" panose="02020500000000000000" pitchFamily="18" charset="-120"/>
              </a:rPr>
              <a:t>肉体疲劳宽放率</a:t>
            </a:r>
          </a:p>
        </p:txBody>
      </p:sp>
      <p:graphicFrame>
        <p:nvGraphicFramePr>
          <p:cNvPr id="114757" name="Group 69"/>
          <p:cNvGraphicFramePr>
            <a:graphicFrameLocks noGrp="1"/>
          </p:cNvGraphicFramePr>
          <p:nvPr>
            <p:extLst>
              <p:ext uri="{D42A27DB-BD31-4B8C-83A1-F6EECF244321}">
                <p14:modId xmlns:p14="http://schemas.microsoft.com/office/powerpoint/2010/main" val="3794873954"/>
              </p:ext>
            </p:extLst>
          </p:nvPr>
        </p:nvGraphicFramePr>
        <p:xfrm>
          <a:off x="914400" y="3962400"/>
          <a:ext cx="4791076" cy="2378076"/>
        </p:xfrm>
        <a:graphic>
          <a:graphicData uri="http://schemas.openxmlformats.org/drawingml/2006/table">
            <a:tbl>
              <a:tblPr/>
              <a:tblGrid>
                <a:gridCol w="2395538">
                  <a:extLst>
                    <a:ext uri="{9D8B030D-6E8A-4147-A177-3AD203B41FA5}">
                      <a16:colId xmlns:a16="http://schemas.microsoft.com/office/drawing/2014/main" val="1062907618"/>
                    </a:ext>
                  </a:extLst>
                </a:gridCol>
                <a:gridCol w="2395538">
                  <a:extLst>
                    <a:ext uri="{9D8B030D-6E8A-4147-A177-3AD203B41FA5}">
                      <a16:colId xmlns:a16="http://schemas.microsoft.com/office/drawing/2014/main" val="2601219160"/>
                    </a:ext>
                  </a:extLst>
                </a:gridCol>
              </a:tblGrid>
              <a:tr h="39634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程度</a:t>
                      </a:r>
                    </a:p>
                  </a:txBody>
                  <a:tcPr marL="43888" marR="43888" marT="21952" marB="2195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宽</a:t>
                      </a: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放率</a:t>
                      </a:r>
                    </a:p>
                  </a:txBody>
                  <a:tcPr marL="43888" marR="43888" marT="21952" marB="2195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31203920"/>
                  </a:ext>
                </a:extLst>
              </a:tr>
              <a:tr h="39634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极轻</a:t>
                      </a:r>
                    </a:p>
                  </a:txBody>
                  <a:tcPr marL="43888" marR="43888" marT="21952" marB="2195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1.8%</a:t>
                      </a:r>
                    </a:p>
                  </a:txBody>
                  <a:tcPr marL="43888" marR="43888" marT="21952" marB="2195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279200176"/>
                  </a:ext>
                </a:extLst>
              </a:tr>
              <a:tr h="39634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轻</a:t>
                      </a:r>
                    </a:p>
                  </a:txBody>
                  <a:tcPr marL="43888" marR="43888" marT="21952" marB="2195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3.6%</a:t>
                      </a:r>
                    </a:p>
                  </a:txBody>
                  <a:tcPr marL="43888" marR="43888" marT="21952" marB="2195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10002834"/>
                  </a:ext>
                </a:extLst>
              </a:tr>
              <a:tr h="39634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中</a:t>
                      </a:r>
                    </a:p>
                  </a:txBody>
                  <a:tcPr marL="43888" marR="43888" marT="21952" marB="2195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5.4%</a:t>
                      </a:r>
                    </a:p>
                  </a:txBody>
                  <a:tcPr marL="43888" marR="43888" marT="21952" marB="2195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662712130"/>
                  </a:ext>
                </a:extLst>
              </a:tr>
              <a:tr h="39634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重</a:t>
                      </a:r>
                    </a:p>
                  </a:txBody>
                  <a:tcPr marL="43888" marR="43888" marT="21952" marB="2195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7.2%</a:t>
                      </a:r>
                    </a:p>
                  </a:txBody>
                  <a:tcPr marL="43888" marR="43888" marT="21952" marB="2195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32747322"/>
                  </a:ext>
                </a:extLst>
              </a:tr>
              <a:tr h="39634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极</a:t>
                      </a: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重</a:t>
                      </a:r>
                    </a:p>
                  </a:txBody>
                  <a:tcPr marL="43888" marR="43888" marT="21952" marB="21952"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9.0%</a:t>
                      </a:r>
                    </a:p>
                  </a:txBody>
                  <a:tcPr marL="43888" marR="43888" marT="21952" marB="21952"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252492342"/>
                  </a:ext>
                </a:extLst>
              </a:tr>
            </a:tbl>
          </a:graphicData>
        </a:graphic>
      </p:graphicFrame>
      <p:sp>
        <p:nvSpPr>
          <p:cNvPr id="6" name="Rectangle 2"/>
          <p:cNvSpPr txBox="1">
            <a:spLocks noChangeArrowheads="1"/>
          </p:cNvSpPr>
          <p:nvPr/>
        </p:nvSpPr>
        <p:spPr>
          <a:xfrm>
            <a:off x="495708" y="762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tx2"/>
                </a:solidFill>
                <a:ea typeface="Verdana" panose="020B0604030504040204" pitchFamily="34" charset="0"/>
                <a:cs typeface="Verdana" panose="020B0604030504040204" pitchFamily="34" charset="0"/>
              </a:rPr>
              <a:t>宽放时间</a:t>
            </a:r>
            <a:endParaRPr lang="en-US" sz="3200" dirty="0">
              <a:solidFill>
                <a:schemeClr val="tx2"/>
              </a:solidFill>
              <a:ea typeface="Verdana" panose="020B0604030504040204" pitchFamily="34" charset="0"/>
              <a:cs typeface="Verdana" panose="020B0604030504040204" pitchFamily="34"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37</a:t>
            </a:fld>
            <a:endParaRPr lang="en-US"/>
          </a:p>
        </p:txBody>
      </p:sp>
    </p:spTree>
    <p:extLst>
      <p:ext uri="{BB962C8B-B14F-4D97-AF65-F5344CB8AC3E}">
        <p14:creationId xmlns:p14="http://schemas.microsoft.com/office/powerpoint/2010/main" val="12536145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152400" y="960694"/>
            <a:ext cx="8458200" cy="5376862"/>
          </a:xfrm>
        </p:spPr>
        <p:txBody>
          <a:bodyPr/>
          <a:lstStyle/>
          <a:p>
            <a:pPr>
              <a:buNone/>
              <a:defRPr/>
            </a:pPr>
            <a:r>
              <a:rPr lang="zh-CN" altLang="en-US" sz="2000" b="1" dirty="0"/>
              <a:t>   </a:t>
            </a:r>
            <a:r>
              <a:rPr lang="zh-CN" altLang="en-US" sz="2800" b="1" dirty="0"/>
              <a:t> 设定宽</a:t>
            </a:r>
            <a:r>
              <a:rPr lang="zh-TW" altLang="en-US" sz="2800" b="1" dirty="0"/>
              <a:t>放的</a:t>
            </a:r>
            <a:r>
              <a:rPr lang="zh-CN" altLang="en-US" sz="2800" b="1" dirty="0"/>
              <a:t>运</a:t>
            </a:r>
            <a:r>
              <a:rPr lang="zh-TW" altLang="en-US" sz="2800" b="1" dirty="0"/>
              <a:t>用</a:t>
            </a:r>
          </a:p>
          <a:p>
            <a:pPr>
              <a:buFont typeface="Wingdings" panose="05000000000000000000" pitchFamily="2" charset="2"/>
              <a:buNone/>
              <a:defRPr/>
            </a:pPr>
            <a:r>
              <a:rPr lang="en-US" altLang="zh-TW" sz="1920" dirty="0"/>
              <a:t>       3.   </a:t>
            </a:r>
            <a:r>
              <a:rPr lang="zh-CN" altLang="en-US" sz="1920" dirty="0"/>
              <a:t>精神疲劳宽放率</a:t>
            </a:r>
          </a:p>
          <a:p>
            <a:pPr>
              <a:buFont typeface="Wingdings" panose="05000000000000000000" pitchFamily="2" charset="2"/>
              <a:buNone/>
              <a:defRPr/>
            </a:pPr>
            <a:r>
              <a:rPr lang="zh-TW" altLang="en-US" sz="1920" dirty="0"/>
              <a:t>                             </a:t>
            </a:r>
          </a:p>
          <a:p>
            <a:pPr>
              <a:buFont typeface="Wingdings" panose="05000000000000000000" pitchFamily="2" charset="2"/>
              <a:buNone/>
              <a:defRPr/>
            </a:pPr>
            <a:endParaRPr lang="zh-TW" altLang="en-US" sz="1920" dirty="0"/>
          </a:p>
          <a:p>
            <a:pPr>
              <a:buFont typeface="Wingdings" panose="05000000000000000000" pitchFamily="2" charset="2"/>
              <a:buNone/>
              <a:defRPr/>
            </a:pPr>
            <a:endParaRPr lang="zh-TW" altLang="en-US" sz="1920" dirty="0"/>
          </a:p>
          <a:p>
            <a:pPr>
              <a:buFont typeface="Wingdings" panose="05000000000000000000" pitchFamily="2" charset="2"/>
              <a:buNone/>
              <a:defRPr/>
            </a:pPr>
            <a:endParaRPr lang="zh-TW" altLang="en-US" sz="1920" dirty="0"/>
          </a:p>
          <a:p>
            <a:pPr>
              <a:buFont typeface="Wingdings" panose="05000000000000000000" pitchFamily="2" charset="2"/>
              <a:buNone/>
              <a:defRPr/>
            </a:pPr>
            <a:r>
              <a:rPr lang="en-US" altLang="zh-TW" sz="1920" dirty="0">
                <a:latin typeface="新細明體" panose="02020500000000000000" pitchFamily="18" charset="-120"/>
              </a:rPr>
              <a:t>      4.   </a:t>
            </a:r>
            <a:r>
              <a:rPr lang="zh-CN" altLang="en-US" sz="1920" dirty="0">
                <a:latin typeface="新細明體" panose="02020500000000000000" pitchFamily="18" charset="-120"/>
              </a:rPr>
              <a:t>对</a:t>
            </a:r>
            <a:r>
              <a:rPr lang="zh-TW" altLang="en-US" sz="1920" dirty="0">
                <a:latin typeface="新細明體" panose="02020500000000000000" pitchFamily="18" charset="-120"/>
              </a:rPr>
              <a:t>停休</a:t>
            </a:r>
            <a:r>
              <a:rPr lang="zh-CN" altLang="en-US" sz="1920" dirty="0">
                <a:latin typeface="新細明體" panose="02020500000000000000" pitchFamily="18" charset="-120"/>
              </a:rPr>
              <a:t>时间</a:t>
            </a:r>
            <a:r>
              <a:rPr lang="zh-TW" altLang="en-US" sz="1920" dirty="0">
                <a:latin typeface="新細明體" panose="02020500000000000000" pitchFamily="18" charset="-120"/>
              </a:rPr>
              <a:t>之恢</a:t>
            </a:r>
            <a:r>
              <a:rPr lang="zh-CN" altLang="en-US" sz="1920" dirty="0">
                <a:latin typeface="新細明體" panose="02020500000000000000" pitchFamily="18" charset="-120"/>
              </a:rPr>
              <a:t>复</a:t>
            </a:r>
            <a:r>
              <a:rPr lang="zh-TW" altLang="en-US" sz="1920" dirty="0">
                <a:latin typeface="新細明體" panose="02020500000000000000" pitchFamily="18" charset="-120"/>
              </a:rPr>
              <a:t>系</a:t>
            </a:r>
            <a:r>
              <a:rPr lang="zh-CN" altLang="en-US" sz="1920" dirty="0">
                <a:latin typeface="新細明體" panose="02020500000000000000" pitchFamily="18" charset="-120"/>
              </a:rPr>
              <a:t>数</a:t>
            </a:r>
            <a:endParaRPr lang="zh-TW" altLang="en-US" sz="1920" dirty="0">
              <a:latin typeface="新細明體" panose="02020500000000000000" pitchFamily="18" charset="-120"/>
            </a:endParaRPr>
          </a:p>
        </p:txBody>
      </p:sp>
      <p:graphicFrame>
        <p:nvGraphicFramePr>
          <p:cNvPr id="116787" name="Group 51"/>
          <p:cNvGraphicFramePr>
            <a:graphicFrameLocks noGrp="1"/>
          </p:cNvGraphicFramePr>
          <p:nvPr>
            <p:extLst>
              <p:ext uri="{D42A27DB-BD31-4B8C-83A1-F6EECF244321}">
                <p14:modId xmlns:p14="http://schemas.microsoft.com/office/powerpoint/2010/main" val="1457962172"/>
              </p:ext>
            </p:extLst>
          </p:nvPr>
        </p:nvGraphicFramePr>
        <p:xfrm>
          <a:off x="914400" y="3649125"/>
          <a:ext cx="4910140" cy="2522027"/>
        </p:xfrm>
        <a:graphic>
          <a:graphicData uri="http://schemas.openxmlformats.org/drawingml/2006/table">
            <a:tbl>
              <a:tblPr/>
              <a:tblGrid>
                <a:gridCol w="2455070">
                  <a:extLst>
                    <a:ext uri="{9D8B030D-6E8A-4147-A177-3AD203B41FA5}">
                      <a16:colId xmlns:a16="http://schemas.microsoft.com/office/drawing/2014/main" val="70358794"/>
                    </a:ext>
                  </a:extLst>
                </a:gridCol>
                <a:gridCol w="2455070">
                  <a:extLst>
                    <a:ext uri="{9D8B030D-6E8A-4147-A177-3AD203B41FA5}">
                      <a16:colId xmlns:a16="http://schemas.microsoft.com/office/drawing/2014/main" val="1557976818"/>
                    </a:ext>
                  </a:extLst>
                </a:gridCol>
              </a:tblGrid>
              <a:tr h="423531">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停休</a:t>
                      </a:r>
                      <a:r>
                        <a:rPr kumimoji="1" lang="zh-CN" altLang="en-US"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时间</a:t>
                      </a:r>
                      <a:r>
                        <a:rPr kumimoji="1" lang="zh-TW" altLang="en-US"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比率</a:t>
                      </a:r>
                    </a:p>
                  </a:txBody>
                  <a:tcPr marL="43886" marR="43886" marT="21949" marB="2194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恢</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复</a:t>
                      </a: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系</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数</a:t>
                      </a:r>
                    </a:p>
                  </a:txBody>
                  <a:tcPr marL="43886" marR="43886"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207748000"/>
                  </a:ext>
                </a:extLst>
              </a:tr>
              <a:tr h="34962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0%~5%</a:t>
                      </a:r>
                    </a:p>
                  </a:txBody>
                  <a:tcPr marL="43886" marR="43886" marT="21949" marB="2194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1.00</a:t>
                      </a:r>
                    </a:p>
                  </a:txBody>
                  <a:tcPr marL="43886" marR="43886"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20106877"/>
                  </a:ext>
                </a:extLst>
              </a:tr>
              <a:tr h="34962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6%~10%</a:t>
                      </a:r>
                    </a:p>
                  </a:txBody>
                  <a:tcPr marL="43886" marR="43886" marT="21949" marB="2194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0.90</a:t>
                      </a:r>
                    </a:p>
                  </a:txBody>
                  <a:tcPr marL="43886" marR="43886"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178513738"/>
                  </a:ext>
                </a:extLst>
              </a:tr>
              <a:tr h="35036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11%~15%</a:t>
                      </a:r>
                    </a:p>
                  </a:txBody>
                  <a:tcPr marL="43886" marR="43886" marT="21949" marB="2194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0.80</a:t>
                      </a:r>
                    </a:p>
                  </a:txBody>
                  <a:tcPr marL="43886" marR="43886"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11112"/>
                  </a:ext>
                </a:extLst>
              </a:tr>
              <a:tr h="34962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16%~20%</a:t>
                      </a:r>
                    </a:p>
                  </a:txBody>
                  <a:tcPr marL="43886" marR="43886" marT="21949" marB="2194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0.71</a:t>
                      </a:r>
                    </a:p>
                  </a:txBody>
                  <a:tcPr marL="43886" marR="43886"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013337066"/>
                  </a:ext>
                </a:extLst>
              </a:tr>
              <a:tr h="34962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21%~25%</a:t>
                      </a:r>
                    </a:p>
                  </a:txBody>
                  <a:tcPr marL="43886" marR="43886" marT="21949" marB="2194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0.62</a:t>
                      </a:r>
                    </a:p>
                  </a:txBody>
                  <a:tcPr marL="43886" marR="43886"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924822105"/>
                  </a:ext>
                </a:extLst>
              </a:tr>
              <a:tr h="34962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26%~30%</a:t>
                      </a:r>
                    </a:p>
                  </a:txBody>
                  <a:tcPr marL="43886" marR="43886" marT="21949" marB="2194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0.54</a:t>
                      </a:r>
                    </a:p>
                  </a:txBody>
                  <a:tcPr marL="43886" marR="43886"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656436771"/>
                  </a:ext>
                </a:extLst>
              </a:tr>
            </a:tbl>
          </a:graphicData>
        </a:graphic>
      </p:graphicFrame>
      <p:graphicFrame>
        <p:nvGraphicFramePr>
          <p:cNvPr id="116786" name="Group 50"/>
          <p:cNvGraphicFramePr>
            <a:graphicFrameLocks noGrp="1"/>
          </p:cNvGraphicFramePr>
          <p:nvPr>
            <p:extLst>
              <p:ext uri="{D42A27DB-BD31-4B8C-83A1-F6EECF244321}">
                <p14:modId xmlns:p14="http://schemas.microsoft.com/office/powerpoint/2010/main" val="3318073466"/>
              </p:ext>
            </p:extLst>
          </p:nvPr>
        </p:nvGraphicFramePr>
        <p:xfrm>
          <a:off x="914400" y="1893969"/>
          <a:ext cx="4864100" cy="1352552"/>
        </p:xfrm>
        <a:graphic>
          <a:graphicData uri="http://schemas.openxmlformats.org/drawingml/2006/table">
            <a:tbl>
              <a:tblPr/>
              <a:tblGrid>
                <a:gridCol w="2432050">
                  <a:extLst>
                    <a:ext uri="{9D8B030D-6E8A-4147-A177-3AD203B41FA5}">
                      <a16:colId xmlns:a16="http://schemas.microsoft.com/office/drawing/2014/main" val="166079108"/>
                    </a:ext>
                  </a:extLst>
                </a:gridCol>
                <a:gridCol w="2432050">
                  <a:extLst>
                    <a:ext uri="{9D8B030D-6E8A-4147-A177-3AD203B41FA5}">
                      <a16:colId xmlns:a16="http://schemas.microsoft.com/office/drawing/2014/main" val="1069794815"/>
                    </a:ext>
                  </a:extLst>
                </a:gridCol>
              </a:tblGrid>
              <a:tr h="338138">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程度</a:t>
                      </a:r>
                    </a:p>
                  </a:txBody>
                  <a:tcPr marL="43886" marR="43886" marT="21934" marB="2193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宽</a:t>
                      </a: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放率</a:t>
                      </a:r>
                    </a:p>
                  </a:txBody>
                  <a:tcPr marL="43886" marR="43886" marT="21934" marB="2193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31140684"/>
                  </a:ext>
                </a:extLst>
              </a:tr>
              <a:tr h="338138">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轻</a:t>
                      </a:r>
                    </a:p>
                  </a:txBody>
                  <a:tcPr marL="43886" marR="43886" marT="21934" marB="2193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0.6%</a:t>
                      </a:r>
                    </a:p>
                  </a:txBody>
                  <a:tcPr marL="43886" marR="43886" marT="21934" marB="2193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021596785"/>
                  </a:ext>
                </a:extLst>
              </a:tr>
              <a:tr h="338138">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中</a:t>
                      </a:r>
                    </a:p>
                  </a:txBody>
                  <a:tcPr marL="43886" marR="43886" marT="21934" marB="2193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1.8%</a:t>
                      </a:r>
                    </a:p>
                  </a:txBody>
                  <a:tcPr marL="43886" marR="43886" marT="21934" marB="2193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553124823"/>
                  </a:ext>
                </a:extLst>
              </a:tr>
              <a:tr h="338138">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重</a:t>
                      </a:r>
                    </a:p>
                  </a:txBody>
                  <a:tcPr marL="43886" marR="43886" marT="21934" marB="2193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3.0%</a:t>
                      </a:r>
                    </a:p>
                  </a:txBody>
                  <a:tcPr marL="43886" marR="43886" marT="21934" marB="2193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50461453"/>
                  </a:ext>
                </a:extLst>
              </a:tr>
            </a:tbl>
          </a:graphicData>
        </a:graphic>
      </p:graphicFrame>
      <p:sp>
        <p:nvSpPr>
          <p:cNvPr id="7" name="Rectangle 2"/>
          <p:cNvSpPr txBox="1">
            <a:spLocks noChangeArrowheads="1"/>
          </p:cNvSpPr>
          <p:nvPr/>
        </p:nvSpPr>
        <p:spPr>
          <a:xfrm>
            <a:off x="304800" y="135979"/>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tx2"/>
                </a:solidFill>
                <a:ea typeface="Verdana" panose="020B0604030504040204" pitchFamily="34" charset="0"/>
                <a:cs typeface="Verdana" panose="020B0604030504040204" pitchFamily="34" charset="0"/>
              </a:rPr>
              <a:t>宽放时间</a:t>
            </a:r>
            <a:endParaRPr lang="en-US" sz="3200" dirty="0">
              <a:solidFill>
                <a:schemeClr val="tx2"/>
              </a:solidFill>
              <a:ea typeface="Verdana" panose="020B0604030504040204" pitchFamily="34" charset="0"/>
              <a:cs typeface="Verdana" panose="020B0604030504040204" pitchFamily="34" charset="0"/>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922-ED14-4A0C-ADED-E5CF19D529FF}" type="slidenum">
              <a:rPr lang="en-US" smtClean="0"/>
              <a:pPr/>
              <a:t>38</a:t>
            </a:fld>
            <a:endParaRPr lang="en-US"/>
          </a:p>
        </p:txBody>
      </p:sp>
    </p:spTree>
    <p:extLst>
      <p:ext uri="{BB962C8B-B14F-4D97-AF65-F5344CB8AC3E}">
        <p14:creationId xmlns:p14="http://schemas.microsoft.com/office/powerpoint/2010/main" val="27682354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0" y="838200"/>
            <a:ext cx="8763000" cy="5376862"/>
          </a:xfrm>
        </p:spPr>
        <p:txBody>
          <a:bodyPr/>
          <a:lstStyle/>
          <a:p>
            <a:pPr>
              <a:buNone/>
              <a:defRPr/>
            </a:pPr>
            <a:r>
              <a:rPr lang="zh-CN" altLang="en-US" sz="2800" b="1" dirty="0"/>
              <a:t>设定宽</a:t>
            </a:r>
            <a:r>
              <a:rPr lang="zh-TW" altLang="en-US" sz="2800" b="1" dirty="0"/>
              <a:t>放的</a:t>
            </a:r>
            <a:r>
              <a:rPr lang="zh-CN" altLang="en-US" sz="2800" b="1" dirty="0"/>
              <a:t>运</a:t>
            </a:r>
            <a:r>
              <a:rPr lang="zh-TW" altLang="en-US" sz="2800" b="1" dirty="0"/>
              <a:t>用</a:t>
            </a:r>
            <a:endParaRPr lang="zh-TW" altLang="en-US" sz="2800" dirty="0"/>
          </a:p>
          <a:p>
            <a:pPr>
              <a:buFont typeface="Wingdings" panose="05000000000000000000" pitchFamily="2" charset="2"/>
              <a:buNone/>
              <a:defRPr/>
            </a:pPr>
            <a:r>
              <a:rPr lang="en-US" altLang="zh-TW" sz="1920" dirty="0"/>
              <a:t>   5.   </a:t>
            </a:r>
            <a:r>
              <a:rPr lang="zh-TW" altLang="en-US" sz="1920" dirty="0"/>
              <a:t>肉</a:t>
            </a:r>
            <a:r>
              <a:rPr lang="zh-CN" altLang="en-US" sz="1920" dirty="0"/>
              <a:t>体宽放率</a:t>
            </a:r>
          </a:p>
          <a:p>
            <a:pPr>
              <a:buFont typeface="Wingdings" panose="05000000000000000000" pitchFamily="2" charset="2"/>
              <a:buNone/>
              <a:defRPr/>
            </a:pPr>
            <a:r>
              <a:rPr lang="zh-TW" altLang="en-US" sz="1920" dirty="0"/>
              <a:t>       是</a:t>
            </a:r>
            <a:r>
              <a:rPr lang="zh-CN" altLang="en-US" sz="1920" dirty="0"/>
              <a:t>针对作业姿势</a:t>
            </a:r>
            <a:r>
              <a:rPr lang="en-US" altLang="zh-TW" sz="1920" dirty="0">
                <a:latin typeface="新細明體" panose="02020500000000000000" pitchFamily="18" charset="-120"/>
              </a:rPr>
              <a:t>﹑</a:t>
            </a:r>
            <a:r>
              <a:rPr lang="en-US" altLang="zh-TW" sz="1920" dirty="0"/>
              <a:t> </a:t>
            </a:r>
            <a:r>
              <a:rPr lang="zh-TW" altLang="en-US" sz="1920" dirty="0"/>
              <a:t>重量</a:t>
            </a:r>
            <a:r>
              <a:rPr lang="en-US" altLang="zh-TW" sz="1920" dirty="0">
                <a:latin typeface="新細明體" panose="02020500000000000000" pitchFamily="18" charset="-120"/>
              </a:rPr>
              <a:t>﹑</a:t>
            </a:r>
            <a:r>
              <a:rPr lang="en-US" altLang="zh-TW" sz="1920" dirty="0"/>
              <a:t> </a:t>
            </a:r>
            <a:r>
              <a:rPr lang="zh-TW" altLang="en-US" sz="1920" dirty="0"/>
              <a:t>阻力而言</a:t>
            </a:r>
            <a:r>
              <a:rPr lang="en-US" altLang="zh-TW" sz="1920" dirty="0"/>
              <a:t>,</a:t>
            </a:r>
            <a:r>
              <a:rPr lang="zh-TW" altLang="en-US" sz="1920" dirty="0"/>
              <a:t>因</a:t>
            </a:r>
            <a:r>
              <a:rPr lang="zh-CN" altLang="en-US" sz="1920" dirty="0"/>
              <a:t>为作业姿势和</a:t>
            </a:r>
            <a:r>
              <a:rPr lang="zh-TW" altLang="en-US" sz="1920" dirty="0"/>
              <a:t>重量</a:t>
            </a:r>
            <a:r>
              <a:rPr lang="en-US" altLang="zh-TW" sz="1920" dirty="0">
                <a:latin typeface="新細明體" panose="02020500000000000000" pitchFamily="18" charset="-120"/>
              </a:rPr>
              <a:t>﹑</a:t>
            </a:r>
            <a:r>
              <a:rPr lang="en-US" altLang="zh-TW" sz="1920" dirty="0"/>
              <a:t> </a:t>
            </a:r>
            <a:r>
              <a:rPr lang="zh-TW" altLang="en-US" sz="1920" dirty="0"/>
              <a:t>阻力</a:t>
            </a:r>
            <a:r>
              <a:rPr lang="zh-CN" altLang="en-US" sz="1920" dirty="0"/>
              <a:t>会</a:t>
            </a:r>
            <a:r>
              <a:rPr lang="zh-TW" altLang="en-US" sz="1920" dirty="0"/>
              <a:t>使人</a:t>
            </a:r>
            <a:r>
              <a:rPr lang="zh-CN" altLang="en-US" sz="1920" dirty="0"/>
              <a:t>产</a:t>
            </a:r>
            <a:r>
              <a:rPr lang="zh-TW" altLang="en-US" sz="1920" dirty="0"/>
              <a:t>生疲</a:t>
            </a:r>
            <a:r>
              <a:rPr lang="zh-CN" altLang="en-US" sz="1920" dirty="0"/>
              <a:t>劳</a:t>
            </a:r>
            <a:r>
              <a:rPr lang="zh-TW" altLang="en-US" sz="1920" dirty="0"/>
              <a:t>。</a:t>
            </a:r>
          </a:p>
          <a:p>
            <a:pPr>
              <a:buFont typeface="Wingdings" panose="05000000000000000000" pitchFamily="2" charset="2"/>
              <a:buNone/>
              <a:defRPr/>
            </a:pPr>
            <a:r>
              <a:rPr lang="zh-TW" altLang="en-US" sz="1920" dirty="0"/>
              <a:t>   </a:t>
            </a:r>
          </a:p>
          <a:p>
            <a:pPr>
              <a:buFont typeface="Wingdings" panose="05000000000000000000" pitchFamily="2" charset="2"/>
              <a:buNone/>
              <a:defRPr/>
            </a:pPr>
            <a:r>
              <a:rPr lang="en-US" altLang="zh-TW" sz="1920" dirty="0"/>
              <a:t>   6.   </a:t>
            </a:r>
            <a:r>
              <a:rPr lang="zh-CN" altLang="en-US" sz="1920" dirty="0"/>
              <a:t>精神疲劳宽放率</a:t>
            </a:r>
          </a:p>
          <a:p>
            <a:pPr>
              <a:buFont typeface="Wingdings" panose="05000000000000000000" pitchFamily="2" charset="2"/>
              <a:buNone/>
              <a:defRPr/>
            </a:pPr>
            <a:r>
              <a:rPr lang="zh-TW" altLang="en-US" sz="1920" dirty="0"/>
              <a:t>       是</a:t>
            </a:r>
            <a:r>
              <a:rPr lang="zh-CN" altLang="en-US" sz="1920" dirty="0"/>
              <a:t>针对</a:t>
            </a:r>
            <a:r>
              <a:rPr lang="zh-TW" altLang="en-US" sz="1920" dirty="0"/>
              <a:t>注意力集中</a:t>
            </a:r>
            <a:r>
              <a:rPr lang="en-US" altLang="zh-TW" sz="1920" dirty="0"/>
              <a:t>,</a:t>
            </a:r>
            <a:r>
              <a:rPr lang="zh-TW" altLang="en-US" sz="1920" dirty="0"/>
              <a:t>需要集中眼力及精力去</a:t>
            </a:r>
            <a:r>
              <a:rPr lang="zh-CN" altLang="en-US" sz="1920" dirty="0"/>
              <a:t>执</a:t>
            </a:r>
            <a:r>
              <a:rPr lang="zh-TW" altLang="en-US" sz="1920" dirty="0"/>
              <a:t>行的工作</a:t>
            </a:r>
            <a:r>
              <a:rPr lang="zh-CN" altLang="en-US" sz="1920" dirty="0"/>
              <a:t>会</a:t>
            </a:r>
            <a:r>
              <a:rPr lang="zh-TW" altLang="en-US" sz="1920" dirty="0"/>
              <a:t>影</a:t>
            </a:r>
            <a:r>
              <a:rPr lang="zh-CN" altLang="en-US" sz="1920" dirty="0"/>
              <a:t>响到人体的疲劳</a:t>
            </a:r>
            <a:r>
              <a:rPr lang="zh-TW" altLang="en-US" sz="1920" dirty="0"/>
              <a:t>。</a:t>
            </a:r>
          </a:p>
          <a:p>
            <a:pPr>
              <a:buFont typeface="Wingdings" panose="05000000000000000000" pitchFamily="2" charset="2"/>
              <a:buNone/>
              <a:defRPr/>
            </a:pPr>
            <a:endParaRPr lang="zh-TW" altLang="en-US" sz="1920" dirty="0"/>
          </a:p>
          <a:p>
            <a:pPr>
              <a:buFont typeface="Wingdings" panose="05000000000000000000" pitchFamily="2" charset="2"/>
              <a:buNone/>
              <a:defRPr/>
            </a:pPr>
            <a:r>
              <a:rPr lang="en-US" altLang="zh-TW" sz="1920" dirty="0">
                <a:latin typeface="新細明體" panose="02020500000000000000" pitchFamily="18" charset="-120"/>
              </a:rPr>
              <a:t>   7.   </a:t>
            </a:r>
            <a:r>
              <a:rPr lang="zh-CN" altLang="en-US" sz="1920" dirty="0">
                <a:latin typeface="新細明體" panose="02020500000000000000" pitchFamily="18" charset="-120"/>
              </a:rPr>
              <a:t>对</a:t>
            </a:r>
            <a:r>
              <a:rPr lang="zh-TW" altLang="en-US" sz="1920" dirty="0">
                <a:latin typeface="新細明體" panose="02020500000000000000" pitchFamily="18" charset="-120"/>
              </a:rPr>
              <a:t>停休</a:t>
            </a:r>
            <a:r>
              <a:rPr lang="zh-CN" altLang="en-US" sz="1920" dirty="0">
                <a:latin typeface="新細明體" panose="02020500000000000000" pitchFamily="18" charset="-120"/>
              </a:rPr>
              <a:t>时间</a:t>
            </a:r>
            <a:r>
              <a:rPr lang="zh-TW" altLang="en-US" sz="1920" dirty="0">
                <a:latin typeface="新細明體" panose="02020500000000000000" pitchFamily="18" charset="-120"/>
              </a:rPr>
              <a:t>之恢</a:t>
            </a:r>
            <a:r>
              <a:rPr lang="zh-CN" altLang="en-US" sz="1920" dirty="0">
                <a:latin typeface="新細明體" panose="02020500000000000000" pitchFamily="18" charset="-120"/>
              </a:rPr>
              <a:t>复</a:t>
            </a:r>
            <a:r>
              <a:rPr lang="zh-TW" altLang="en-US" sz="1920" dirty="0">
                <a:latin typeface="新細明體" panose="02020500000000000000" pitchFamily="18" charset="-120"/>
              </a:rPr>
              <a:t>系</a:t>
            </a:r>
            <a:r>
              <a:rPr lang="zh-CN" altLang="en-US" sz="1920" dirty="0">
                <a:latin typeface="新細明體" panose="02020500000000000000" pitchFamily="18" charset="-120"/>
              </a:rPr>
              <a:t>数</a:t>
            </a:r>
            <a:endParaRPr lang="zh-TW" altLang="en-US" sz="1920" dirty="0">
              <a:latin typeface="新細明體" panose="02020500000000000000" pitchFamily="18" charset="-120"/>
            </a:endParaRPr>
          </a:p>
          <a:p>
            <a:pPr>
              <a:buFont typeface="Wingdings" panose="05000000000000000000" pitchFamily="2" charset="2"/>
              <a:buNone/>
              <a:defRPr/>
            </a:pPr>
            <a:r>
              <a:rPr lang="zh-TW" altLang="en-US" sz="1920" dirty="0">
                <a:latin typeface="新細明體" panose="02020500000000000000" pitchFamily="18" charset="-120"/>
              </a:rPr>
              <a:t>        是指在整</a:t>
            </a:r>
            <a:r>
              <a:rPr lang="zh-CN" altLang="en-US" sz="1920" dirty="0">
                <a:latin typeface="新細明體" panose="02020500000000000000" pitchFamily="18" charset="-120"/>
              </a:rPr>
              <a:t>个</a:t>
            </a:r>
            <a:r>
              <a:rPr lang="zh-TW" altLang="en-US" sz="1920" dirty="0">
                <a:latin typeface="新細明體" panose="02020500000000000000" pitchFamily="18" charset="-120"/>
              </a:rPr>
              <a:t>周程中</a:t>
            </a:r>
            <a:r>
              <a:rPr lang="en-US" altLang="zh-TW" sz="1920" dirty="0">
                <a:latin typeface="新細明體" panose="02020500000000000000" pitchFamily="18" charset="-120"/>
              </a:rPr>
              <a:t>,</a:t>
            </a:r>
            <a:r>
              <a:rPr lang="zh-TW" altLang="en-US" sz="1920" dirty="0">
                <a:latin typeface="新細明體" panose="02020500000000000000" pitchFamily="18" charset="-120"/>
              </a:rPr>
              <a:t>其</a:t>
            </a:r>
            <a:r>
              <a:rPr lang="zh-CN" altLang="en-US" sz="1920" dirty="0">
                <a:latin typeface="新細明體" panose="02020500000000000000" pitchFamily="18" charset="-120"/>
              </a:rPr>
              <a:t>机</a:t>
            </a:r>
            <a:r>
              <a:rPr lang="zh-TW" altLang="en-US" sz="1920" dirty="0">
                <a:latin typeface="新細明體" panose="02020500000000000000" pitchFamily="18" charset="-120"/>
              </a:rPr>
              <a:t>械自</a:t>
            </a:r>
            <a:r>
              <a:rPr lang="zh-CN" altLang="en-US" sz="1920" dirty="0">
                <a:latin typeface="新細明體" panose="02020500000000000000" pitchFamily="18" charset="-120"/>
              </a:rPr>
              <a:t>动</a:t>
            </a:r>
            <a:r>
              <a:rPr lang="zh-TW" altLang="en-US" sz="1920" dirty="0">
                <a:latin typeface="新細明體" panose="02020500000000000000" pitchFamily="18" charset="-120"/>
              </a:rPr>
              <a:t>作</a:t>
            </a:r>
            <a:r>
              <a:rPr lang="zh-CN" altLang="en-US" sz="1920" dirty="0">
                <a:latin typeface="新細明體" panose="02020500000000000000" pitchFamily="18" charset="-120"/>
              </a:rPr>
              <a:t>业单</a:t>
            </a:r>
            <a:r>
              <a:rPr lang="zh-TW" altLang="en-US" sz="1920" dirty="0">
                <a:latin typeface="新細明體" panose="02020500000000000000" pitchFamily="18" charset="-120"/>
              </a:rPr>
              <a:t>元中人</a:t>
            </a:r>
            <a:r>
              <a:rPr lang="zh-CN" altLang="en-US" sz="1920" dirty="0">
                <a:latin typeface="新細明體" panose="02020500000000000000" pitchFamily="18" charset="-120"/>
              </a:rPr>
              <a:t>体</a:t>
            </a:r>
            <a:r>
              <a:rPr lang="zh-TW" altLang="en-US" sz="1920" dirty="0">
                <a:latin typeface="新細明體" panose="02020500000000000000" pitchFamily="18" charset="-120"/>
              </a:rPr>
              <a:t>可</a:t>
            </a:r>
            <a:r>
              <a:rPr lang="zh-CN" altLang="en-US" sz="1920" dirty="0">
                <a:latin typeface="新細明體" panose="02020500000000000000" pitchFamily="18" charset="-120"/>
              </a:rPr>
              <a:t>以</a:t>
            </a:r>
            <a:r>
              <a:rPr lang="zh-TW" altLang="en-US" sz="1920" dirty="0">
                <a:latin typeface="新細明體" panose="02020500000000000000" pitchFamily="18" charset="-120"/>
              </a:rPr>
              <a:t>休息以恢</a:t>
            </a:r>
            <a:r>
              <a:rPr lang="zh-CN" altLang="en-US" sz="1920" dirty="0">
                <a:latin typeface="新細明體" panose="02020500000000000000" pitchFamily="18" charset="-120"/>
              </a:rPr>
              <a:t>复</a:t>
            </a:r>
            <a:r>
              <a:rPr lang="zh-TW" altLang="en-US" sz="1920" dirty="0">
                <a:latin typeface="新細明體" panose="02020500000000000000" pitchFamily="18" charset="-120"/>
              </a:rPr>
              <a:t>疲</a:t>
            </a:r>
            <a:r>
              <a:rPr lang="zh-CN" altLang="en-US" sz="1920" dirty="0">
                <a:latin typeface="新細明體" panose="02020500000000000000" pitchFamily="18" charset="-120"/>
              </a:rPr>
              <a:t>劳</a:t>
            </a:r>
            <a:r>
              <a:rPr lang="zh-TW" altLang="en-US" sz="1920" dirty="0">
                <a:latin typeface="新細明體" panose="02020500000000000000" pitchFamily="18" charset="-120"/>
              </a:rPr>
              <a:t>的</a:t>
            </a:r>
            <a:r>
              <a:rPr lang="zh-CN" altLang="en-US" sz="1920" dirty="0">
                <a:latin typeface="新細明體" panose="02020500000000000000" pitchFamily="18" charset="-120"/>
              </a:rPr>
              <a:t>时间</a:t>
            </a:r>
            <a:r>
              <a:rPr lang="zh-TW" altLang="en-US" sz="1920" dirty="0">
                <a:latin typeface="新細明體" panose="02020500000000000000" pitchFamily="18" charset="-120"/>
              </a:rPr>
              <a:t>占整</a:t>
            </a:r>
            <a:r>
              <a:rPr lang="zh-CN" altLang="en-US" sz="1920" dirty="0">
                <a:latin typeface="新細明體" panose="02020500000000000000" pitchFamily="18" charset="-120"/>
              </a:rPr>
              <a:t>个</a:t>
            </a:r>
            <a:r>
              <a:rPr lang="zh-TW" altLang="en-US" sz="1920" dirty="0">
                <a:latin typeface="新細明體" panose="02020500000000000000" pitchFamily="18" charset="-120"/>
              </a:rPr>
              <a:t>周程</a:t>
            </a:r>
            <a:r>
              <a:rPr lang="zh-CN" altLang="en-US" sz="1920" dirty="0">
                <a:latin typeface="新細明體" panose="02020500000000000000" pitchFamily="18" charset="-120"/>
              </a:rPr>
              <a:t>时间</a:t>
            </a:r>
            <a:r>
              <a:rPr lang="zh-TW" altLang="en-US" sz="1920" dirty="0">
                <a:latin typeface="新細明體" panose="02020500000000000000" pitchFamily="18" charset="-120"/>
              </a:rPr>
              <a:t>的比率</a:t>
            </a:r>
            <a:r>
              <a:rPr lang="en-US" altLang="zh-TW" sz="1920" dirty="0">
                <a:latin typeface="新細明體" panose="02020500000000000000" pitchFamily="18" charset="-120"/>
              </a:rPr>
              <a:t>,</a:t>
            </a:r>
            <a:r>
              <a:rPr lang="zh-TW" altLang="en-US" sz="1920" dirty="0">
                <a:latin typeface="新細明體" panose="02020500000000000000" pitchFamily="18" charset="-120"/>
              </a:rPr>
              <a:t>依此比率所</a:t>
            </a:r>
            <a:r>
              <a:rPr lang="zh-CN" altLang="en-US" sz="1920" dirty="0">
                <a:latin typeface="新細明體" panose="02020500000000000000" pitchFamily="18" charset="-120"/>
              </a:rPr>
              <a:t>订</a:t>
            </a:r>
            <a:r>
              <a:rPr lang="zh-TW" altLang="en-US" sz="1920" dirty="0">
                <a:latin typeface="新細明體" panose="02020500000000000000" pitchFamily="18" charset="-120"/>
              </a:rPr>
              <a:t>出的恢</a:t>
            </a:r>
            <a:r>
              <a:rPr lang="zh-CN" altLang="en-US" sz="1920" dirty="0">
                <a:latin typeface="新細明體" panose="02020500000000000000" pitchFamily="18" charset="-120"/>
              </a:rPr>
              <a:t>复</a:t>
            </a:r>
            <a:r>
              <a:rPr lang="zh-TW" altLang="en-US" sz="1920" dirty="0">
                <a:latin typeface="新細明體" panose="02020500000000000000" pitchFamily="18" charset="-120"/>
              </a:rPr>
              <a:t>系</a:t>
            </a:r>
            <a:r>
              <a:rPr lang="zh-CN" altLang="en-US" sz="1920" dirty="0">
                <a:latin typeface="新細明體" panose="02020500000000000000" pitchFamily="18" charset="-120"/>
              </a:rPr>
              <a:t>数</a:t>
            </a:r>
            <a:r>
              <a:rPr lang="zh-TW" altLang="en-US" sz="1920" dirty="0">
                <a:latin typeface="新細明體" panose="02020500000000000000" pitchFamily="18" charset="-120"/>
              </a:rPr>
              <a:t>。</a:t>
            </a:r>
          </a:p>
        </p:txBody>
      </p:sp>
      <p:sp>
        <p:nvSpPr>
          <p:cNvPr id="5" name="Rectangle 2"/>
          <p:cNvSpPr txBox="1">
            <a:spLocks noChangeArrowheads="1"/>
          </p:cNvSpPr>
          <p:nvPr/>
        </p:nvSpPr>
        <p:spPr>
          <a:xfrm>
            <a:off x="495708" y="762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tx2"/>
                </a:solidFill>
                <a:ea typeface="Verdana" panose="020B0604030504040204" pitchFamily="34" charset="0"/>
                <a:cs typeface="Verdana" panose="020B0604030504040204" pitchFamily="34" charset="0"/>
              </a:rPr>
              <a:t>宽放时间</a:t>
            </a:r>
            <a:endParaRPr lang="en-US" sz="3200" dirty="0">
              <a:solidFill>
                <a:schemeClr val="tx2"/>
              </a:solidFill>
              <a:ea typeface="Verdana" panose="020B0604030504040204" pitchFamily="34" charset="0"/>
              <a:cs typeface="Verdana" panose="020B0604030504040204" pitchFamily="34" charset="0"/>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922-ED14-4A0C-ADED-E5CF19D529FF}" type="slidenum">
              <a:rPr lang="en-US" smtClean="0"/>
              <a:pPr/>
              <a:t>39</a:t>
            </a:fld>
            <a:endParaRPr lang="en-US"/>
          </a:p>
        </p:txBody>
      </p:sp>
    </p:spTree>
    <p:extLst>
      <p:ext uri="{BB962C8B-B14F-4D97-AF65-F5344CB8AC3E}">
        <p14:creationId xmlns:p14="http://schemas.microsoft.com/office/powerpoint/2010/main" val="33397172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228600"/>
            <a:ext cx="6858000" cy="933450"/>
          </a:xfrm>
          <a:noFill/>
        </p:spPr>
        <p:txBody>
          <a:bodyPr anchor="b">
            <a:normAutofit/>
          </a:bodyPr>
          <a:lstStyle/>
          <a:p>
            <a:r>
              <a:rPr lang="en-US" sz="2200" dirty="0">
                <a:latin typeface="Times New Roman" panose="02020603050405020304" pitchFamily="18" charset="0"/>
              </a:rPr>
              <a:t>Industrial Engineering</a:t>
            </a:r>
            <a:br>
              <a:rPr lang="en-US" altLang="zh-TW" sz="2200" dirty="0">
                <a:latin typeface="Times New Roman" panose="02020603050405020304" pitchFamily="18" charset="0"/>
              </a:rPr>
            </a:br>
            <a:r>
              <a:rPr lang="zh-CN" altLang="en-US" sz="2400" dirty="0"/>
              <a:t>工业工程简介</a:t>
            </a:r>
            <a:endParaRPr lang="zh-TW" altLang="en-US" sz="2400" dirty="0"/>
          </a:p>
        </p:txBody>
      </p:sp>
      <p:sp>
        <p:nvSpPr>
          <p:cNvPr id="4099" name="Rectangle 3"/>
          <p:cNvSpPr>
            <a:spLocks noGrp="1" noChangeArrowheads="1"/>
          </p:cNvSpPr>
          <p:nvPr>
            <p:ph type="body" idx="1"/>
          </p:nvPr>
        </p:nvSpPr>
        <p:spPr>
          <a:noFill/>
        </p:spPr>
        <p:txBody>
          <a:bodyPr>
            <a:normAutofit/>
          </a:bodyPr>
          <a:lstStyle/>
          <a:p>
            <a:pPr fontAlgn="b"/>
            <a:r>
              <a:rPr lang="zh-CN" altLang="en-US" sz="1800" dirty="0"/>
              <a:t>美国工业工程学会（</a:t>
            </a:r>
            <a:r>
              <a:rPr lang="en-US" altLang="zh-CN" sz="1800" dirty="0"/>
              <a:t>AIIE</a:t>
            </a:r>
            <a:r>
              <a:rPr lang="zh-CN" altLang="en-US" sz="1800" dirty="0"/>
              <a:t>）对工业工程的定义</a:t>
            </a:r>
            <a:endParaRPr lang="en-US" altLang="zh-CN" sz="1800" dirty="0"/>
          </a:p>
          <a:p>
            <a:pPr marL="0" indent="0" fontAlgn="b">
              <a:buNone/>
            </a:pPr>
            <a:r>
              <a:rPr lang="en-US" altLang="zh-CN" sz="1800" dirty="0"/>
              <a:t>    </a:t>
            </a:r>
            <a:r>
              <a:rPr lang="zh-CN" altLang="en-US" sz="1800" dirty="0"/>
              <a:t>工业工程是对人、物料、设备、能源、和信息等所组成的集成系统，进行设计、改善和实施的一门学科，它综合运用数学、物理、和社会科学的专门知识和技术，结合工程分析和设计的原理与方法，对该系统所取得的成果进行确认、预测和评价。</a:t>
            </a:r>
            <a:endParaRPr lang="en-US" altLang="zh-CN" sz="1800" dirty="0"/>
          </a:p>
          <a:p>
            <a:pPr fontAlgn="b"/>
            <a:endParaRPr lang="en-US" altLang="zh-CN" sz="1800" dirty="0"/>
          </a:p>
          <a:p>
            <a:pPr fontAlgn="b"/>
            <a:r>
              <a:rPr lang="zh-CN" altLang="en-US" sz="1800" dirty="0"/>
              <a:t>日本</a:t>
            </a:r>
            <a:r>
              <a:rPr lang="en-US" altLang="zh-CN" sz="1800" dirty="0"/>
              <a:t>IE</a:t>
            </a:r>
            <a:r>
              <a:rPr lang="zh-CN" altLang="en-US" sz="1800" dirty="0"/>
              <a:t>协会（</a:t>
            </a:r>
            <a:r>
              <a:rPr lang="en-US" altLang="zh-CN" sz="1800" dirty="0"/>
              <a:t>JIIE</a:t>
            </a:r>
            <a:r>
              <a:rPr lang="zh-CN" altLang="en-US" sz="1800" dirty="0"/>
              <a:t>）对工业工程的定义</a:t>
            </a:r>
            <a:endParaRPr lang="en-US" altLang="zh-CN" sz="1800" dirty="0"/>
          </a:p>
          <a:p>
            <a:pPr marL="0" indent="0" fontAlgn="b">
              <a:buNone/>
            </a:pPr>
            <a:r>
              <a:rPr lang="en-US" altLang="zh-CN" sz="1800" dirty="0"/>
              <a:t>    IE</a:t>
            </a:r>
            <a:r>
              <a:rPr lang="zh-CN" altLang="en-US" sz="1800" dirty="0"/>
              <a:t>是这样一种活动，它以科学的方法，有效地利用人、财、物、信息、时间等经营资源，优质、廉价并及时地提供市场所需要的商品和服务，同时探求各种方法给从事这些工作的人们带来满足和幸福。</a:t>
            </a:r>
            <a:endParaRPr lang="zh-CN" altLang="en-US" dirty="0"/>
          </a:p>
          <a:p>
            <a:pPr fontAlgn="b"/>
            <a:endParaRPr lang="en-US" altLang="zh-CN" sz="1800" dirty="0"/>
          </a:p>
          <a:p>
            <a:pPr fontAlgn="b"/>
            <a:endParaRPr lang="en-US" altLang="zh-CN" sz="1800" dirty="0"/>
          </a:p>
          <a:p>
            <a:pPr fontAlgn="b"/>
            <a:endParaRPr lang="en-US" altLang="zh-CN" sz="1800" dirty="0"/>
          </a:p>
          <a:p>
            <a:pPr marL="0" indent="0" fontAlgn="b">
              <a:buNone/>
            </a:pPr>
            <a:endParaRPr lang="en-US" altLang="zh-CN" sz="1800" dirty="0"/>
          </a:p>
          <a:p>
            <a:pPr marL="0" indent="0" fontAlgn="b">
              <a:buNone/>
            </a:pPr>
            <a:endParaRPr lang="en-US" altLang="zh-CN" sz="1800" dirty="0">
              <a:solidFill>
                <a:srgbClr val="000000"/>
              </a:solidFill>
              <a:latin typeface="Calibri" panose="020F0502020204030204" pitchFamily="34" charset="0"/>
            </a:endParaRPr>
          </a:p>
          <a:p>
            <a:pPr marL="0" indent="0" fontAlgn="b">
              <a:buNone/>
            </a:pPr>
            <a:endParaRPr lang="zh-CN" altLang="en-US" sz="1800" dirty="0">
              <a:solidFill>
                <a:srgbClr val="000000"/>
              </a:solidFill>
              <a:latin typeface="Calibri" panose="020F0502020204030204" pitchFamily="34"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4</a:t>
            </a:fld>
            <a:endParaRPr lang="en-US"/>
          </a:p>
        </p:txBody>
      </p:sp>
    </p:spTree>
    <p:extLst>
      <p:ext uri="{BB962C8B-B14F-4D97-AF65-F5344CB8AC3E}">
        <p14:creationId xmlns:p14="http://schemas.microsoft.com/office/powerpoint/2010/main" val="280341781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1"/>
          </p:nvPr>
        </p:nvSpPr>
        <p:spPr>
          <a:xfrm>
            <a:off x="152400" y="914400"/>
            <a:ext cx="8458200" cy="5376862"/>
          </a:xfrm>
        </p:spPr>
        <p:txBody>
          <a:bodyPr/>
          <a:lstStyle/>
          <a:p>
            <a:pPr>
              <a:buFont typeface="Wingdings" panose="05000000000000000000" pitchFamily="2" charset="2"/>
              <a:buNone/>
              <a:defRPr/>
            </a:pPr>
            <a:r>
              <a:rPr lang="zh-CN" altLang="en-US" sz="1920" dirty="0"/>
              <a:t> </a:t>
            </a:r>
            <a:r>
              <a:rPr lang="zh-CN" altLang="en-US" sz="2800" b="1" dirty="0"/>
              <a:t>产业别宽</a:t>
            </a:r>
            <a:r>
              <a:rPr lang="zh-TW" altLang="en-US" sz="2800" b="1" dirty="0"/>
              <a:t>放率之</a:t>
            </a:r>
            <a:r>
              <a:rPr lang="zh-CN" altLang="en-US" sz="2800" b="1" dirty="0">
                <a:solidFill>
                  <a:srgbClr val="FF0000"/>
                </a:solidFill>
              </a:rPr>
              <a:t>参</a:t>
            </a:r>
            <a:r>
              <a:rPr lang="zh-TW" altLang="en-US" sz="2800" b="1" dirty="0">
                <a:solidFill>
                  <a:srgbClr val="FF0000"/>
                </a:solidFill>
              </a:rPr>
              <a:t>考</a:t>
            </a:r>
            <a:r>
              <a:rPr lang="en-US" altLang="zh-TW" sz="2800" b="1" dirty="0"/>
              <a:t>(</a:t>
            </a:r>
            <a:r>
              <a:rPr lang="zh-TW" altLang="en-US" sz="2800" b="1" dirty="0"/>
              <a:t>日本</a:t>
            </a:r>
            <a:r>
              <a:rPr lang="en-US" altLang="zh-TW" sz="2800" b="1" dirty="0"/>
              <a:t>)</a:t>
            </a:r>
            <a:endParaRPr lang="en-US" altLang="zh-TW" sz="2800" b="1" dirty="0">
              <a:latin typeface="新細明體" panose="02020500000000000000" pitchFamily="18" charset="-120"/>
            </a:endParaRPr>
          </a:p>
        </p:txBody>
      </p:sp>
      <p:graphicFrame>
        <p:nvGraphicFramePr>
          <p:cNvPr id="120930" name="Group 98"/>
          <p:cNvGraphicFramePr>
            <a:graphicFrameLocks noGrp="1"/>
          </p:cNvGraphicFramePr>
          <p:nvPr>
            <p:extLst>
              <p:ext uri="{D42A27DB-BD31-4B8C-83A1-F6EECF244321}">
                <p14:modId xmlns:p14="http://schemas.microsoft.com/office/powerpoint/2010/main" val="758383324"/>
              </p:ext>
            </p:extLst>
          </p:nvPr>
        </p:nvGraphicFramePr>
        <p:xfrm>
          <a:off x="609600" y="1682751"/>
          <a:ext cx="7096128" cy="3840160"/>
        </p:xfrm>
        <a:graphic>
          <a:graphicData uri="http://schemas.openxmlformats.org/drawingml/2006/table">
            <a:tbl>
              <a:tblPr/>
              <a:tblGrid>
                <a:gridCol w="1182688">
                  <a:extLst>
                    <a:ext uri="{9D8B030D-6E8A-4147-A177-3AD203B41FA5}">
                      <a16:colId xmlns:a16="http://schemas.microsoft.com/office/drawing/2014/main" val="3716404148"/>
                    </a:ext>
                  </a:extLst>
                </a:gridCol>
                <a:gridCol w="1182688">
                  <a:extLst>
                    <a:ext uri="{9D8B030D-6E8A-4147-A177-3AD203B41FA5}">
                      <a16:colId xmlns:a16="http://schemas.microsoft.com/office/drawing/2014/main" val="787052537"/>
                    </a:ext>
                  </a:extLst>
                </a:gridCol>
                <a:gridCol w="1182688">
                  <a:extLst>
                    <a:ext uri="{9D8B030D-6E8A-4147-A177-3AD203B41FA5}">
                      <a16:colId xmlns:a16="http://schemas.microsoft.com/office/drawing/2014/main" val="1160340801"/>
                    </a:ext>
                  </a:extLst>
                </a:gridCol>
                <a:gridCol w="1182688">
                  <a:extLst>
                    <a:ext uri="{9D8B030D-6E8A-4147-A177-3AD203B41FA5}">
                      <a16:colId xmlns:a16="http://schemas.microsoft.com/office/drawing/2014/main" val="1454264513"/>
                    </a:ext>
                  </a:extLst>
                </a:gridCol>
                <a:gridCol w="1182688">
                  <a:extLst>
                    <a:ext uri="{9D8B030D-6E8A-4147-A177-3AD203B41FA5}">
                      <a16:colId xmlns:a16="http://schemas.microsoft.com/office/drawing/2014/main" val="4236404689"/>
                    </a:ext>
                  </a:extLst>
                </a:gridCol>
                <a:gridCol w="1182688">
                  <a:extLst>
                    <a:ext uri="{9D8B030D-6E8A-4147-A177-3AD203B41FA5}">
                      <a16:colId xmlns:a16="http://schemas.microsoft.com/office/drawing/2014/main" val="308469377"/>
                    </a:ext>
                  </a:extLst>
                </a:gridCol>
              </a:tblGrid>
              <a:tr h="38401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产业别</a:t>
                      </a:r>
                    </a:p>
                  </a:txBody>
                  <a:tcPr marL="43893" marR="43893" marT="21944" marB="2194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代表公司</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生</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产形态</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生理</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宽</a:t>
                      </a: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放</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疲</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劳宽</a:t>
                      </a: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放</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管理</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宽</a:t>
                      </a: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放</a:t>
                      </a:r>
                    </a:p>
                  </a:txBody>
                  <a:tcPr marL="43893" marR="43893" marT="21944" marB="2194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6937867"/>
                  </a:ext>
                </a:extLst>
              </a:tr>
              <a:tr h="38401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精密工</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业</a:t>
                      </a:r>
                      <a:endPar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marL="43893" marR="43893" marT="21944" marB="2194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A</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量</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产</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2%~3%</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0%~2%</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4%~5%</a:t>
                      </a:r>
                    </a:p>
                  </a:txBody>
                  <a:tcPr marL="43893" marR="43893" marT="21944" marB="2194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85587941"/>
                  </a:ext>
                </a:extLst>
              </a:tr>
              <a:tr h="38401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量</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测仪</a:t>
                      </a: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器</a:t>
                      </a:r>
                    </a:p>
                  </a:txBody>
                  <a:tcPr marL="43893" marR="43893" marT="21944" marB="2194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B</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量</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产</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2%~3%</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0%~2%</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4%~5%</a:t>
                      </a:r>
                    </a:p>
                  </a:txBody>
                  <a:tcPr marL="43893" marR="43893" marT="21944" marB="2194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798614428"/>
                  </a:ext>
                </a:extLst>
              </a:tr>
              <a:tr h="38401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轻电机</a:t>
                      </a:r>
                    </a:p>
                  </a:txBody>
                  <a:tcPr marL="43893" marR="43893" marT="21944" marB="2194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C</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量</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产</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5%</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8%</a:t>
                      </a:r>
                    </a:p>
                  </a:txBody>
                  <a:tcPr marL="43893" marR="43893" marT="21944" marB="2194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429791100"/>
                  </a:ext>
                </a:extLst>
              </a:tr>
              <a:tr h="38401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轻电机</a:t>
                      </a:r>
                      <a:endPar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endParaRPr>
                    </a:p>
                  </a:txBody>
                  <a:tcPr marL="43893" marR="43893" marT="21944" marB="2194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D</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量</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产</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4%</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1%~10%</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a:t>
                      </a:r>
                    </a:p>
                  </a:txBody>
                  <a:tcPr marL="43893" marR="43893" marT="21944" marB="2194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729202459"/>
                  </a:ext>
                </a:extLst>
              </a:tr>
              <a:tr h="38401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重电机</a:t>
                      </a:r>
                    </a:p>
                  </a:txBody>
                  <a:tcPr marL="43893" marR="43893" marT="21944" marB="2194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E</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单</a:t>
                      </a: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件</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2%~25%</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4%~7%</a:t>
                      </a:r>
                    </a:p>
                  </a:txBody>
                  <a:tcPr marL="43893" marR="43893" marT="21944" marB="2194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56382262"/>
                  </a:ext>
                </a:extLst>
              </a:tr>
              <a:tr h="38401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汽车</a:t>
                      </a:r>
                    </a:p>
                  </a:txBody>
                  <a:tcPr marL="43893" marR="43893" marT="21944" marB="2194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F</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量</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产</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3%~4%</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0%~8%</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6%</a:t>
                      </a:r>
                    </a:p>
                  </a:txBody>
                  <a:tcPr marL="43893" marR="43893" marT="21944" marB="2194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35901969"/>
                  </a:ext>
                </a:extLst>
              </a:tr>
              <a:tr h="38401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汽车</a:t>
                      </a:r>
                    </a:p>
                  </a:txBody>
                  <a:tcPr marL="43893" marR="43893" marT="21944" marB="2194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G</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量</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产</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4%</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1%~12%</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5%</a:t>
                      </a:r>
                    </a:p>
                  </a:txBody>
                  <a:tcPr marL="43893" marR="43893" marT="21944" marB="2194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495359038"/>
                  </a:ext>
                </a:extLst>
              </a:tr>
              <a:tr h="38401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橡胶</a:t>
                      </a:r>
                    </a:p>
                  </a:txBody>
                  <a:tcPr marL="43893" marR="43893" marT="21944" marB="2194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I</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量</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产</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2%~5%</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5%~15%</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5%~15%</a:t>
                      </a:r>
                    </a:p>
                  </a:txBody>
                  <a:tcPr marL="43893" marR="43893" marT="21944" marB="2194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0550668"/>
                  </a:ext>
                </a:extLst>
              </a:tr>
              <a:tr h="38401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化学工业</a:t>
                      </a:r>
                    </a:p>
                  </a:txBody>
                  <a:tcPr marL="43893" marR="43893" marT="21944" marB="2194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J</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量</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产</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5%~7%</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25%~35%</a:t>
                      </a:r>
                    </a:p>
                  </a:txBody>
                  <a:tcPr marL="43893" marR="43893" marT="21944" marB="2194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5%~10%</a:t>
                      </a:r>
                    </a:p>
                  </a:txBody>
                  <a:tcPr marL="43893" marR="43893" marT="21944" marB="2194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806920245"/>
                  </a:ext>
                </a:extLst>
              </a:tr>
            </a:tbl>
          </a:graphicData>
        </a:graphic>
      </p:graphicFrame>
      <p:sp>
        <p:nvSpPr>
          <p:cNvPr id="6" name="Rectangle 2"/>
          <p:cNvSpPr txBox="1">
            <a:spLocks noChangeArrowheads="1"/>
          </p:cNvSpPr>
          <p:nvPr/>
        </p:nvSpPr>
        <p:spPr>
          <a:xfrm>
            <a:off x="381000" y="1524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tx2"/>
                </a:solidFill>
                <a:ea typeface="Verdana" panose="020B0604030504040204" pitchFamily="34" charset="0"/>
                <a:cs typeface="Verdana" panose="020B0604030504040204" pitchFamily="34" charset="0"/>
              </a:rPr>
              <a:t>宽放时间</a:t>
            </a:r>
            <a:endParaRPr lang="en-US" sz="3200" dirty="0">
              <a:solidFill>
                <a:schemeClr val="tx2"/>
              </a:solidFill>
              <a:ea typeface="Verdana" panose="020B0604030504040204" pitchFamily="34" charset="0"/>
              <a:cs typeface="Verdana" panose="020B0604030504040204" pitchFamily="34" charset="0"/>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922-ED14-4A0C-ADED-E5CF19D529FF}" type="slidenum">
              <a:rPr lang="en-US" smtClean="0"/>
              <a:pPr/>
              <a:t>40</a:t>
            </a:fld>
            <a:endParaRPr lang="en-US"/>
          </a:p>
        </p:txBody>
      </p:sp>
    </p:spTree>
    <p:extLst>
      <p:ext uri="{BB962C8B-B14F-4D97-AF65-F5344CB8AC3E}">
        <p14:creationId xmlns:p14="http://schemas.microsoft.com/office/powerpoint/2010/main" val="366463316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76200" y="914400"/>
            <a:ext cx="8458200" cy="5376862"/>
          </a:xfrm>
        </p:spPr>
        <p:txBody>
          <a:bodyPr>
            <a:normAutofit/>
          </a:bodyPr>
          <a:lstStyle/>
          <a:p>
            <a:pPr>
              <a:buFont typeface="Wingdings" panose="05000000000000000000" pitchFamily="2" charset="2"/>
              <a:buNone/>
              <a:defRPr/>
            </a:pPr>
            <a:r>
              <a:rPr lang="zh-CN" altLang="en-US" sz="2800" b="1" dirty="0"/>
              <a:t>国际劳</a:t>
            </a:r>
            <a:r>
              <a:rPr lang="zh-TW" altLang="en-US" sz="2800" b="1" dirty="0"/>
              <a:t>工局</a:t>
            </a:r>
            <a:r>
              <a:rPr lang="en-US" altLang="zh-TW" sz="2800" b="1" dirty="0"/>
              <a:t>(ILO) </a:t>
            </a:r>
            <a:r>
              <a:rPr lang="zh-TW" altLang="en-US" sz="2800" b="1" dirty="0"/>
              <a:t>疲</a:t>
            </a:r>
            <a:r>
              <a:rPr lang="zh-CN" altLang="en-US" sz="2800" b="1" dirty="0"/>
              <a:t>劳之宽放率</a:t>
            </a:r>
          </a:p>
        </p:txBody>
      </p:sp>
      <p:graphicFrame>
        <p:nvGraphicFramePr>
          <p:cNvPr id="112700" name="Group 60"/>
          <p:cNvGraphicFramePr>
            <a:graphicFrameLocks noGrp="1"/>
          </p:cNvGraphicFramePr>
          <p:nvPr>
            <p:extLst>
              <p:ext uri="{D42A27DB-BD31-4B8C-83A1-F6EECF244321}">
                <p14:modId xmlns:p14="http://schemas.microsoft.com/office/powerpoint/2010/main" val="583465953"/>
              </p:ext>
            </p:extLst>
          </p:nvPr>
        </p:nvGraphicFramePr>
        <p:xfrm>
          <a:off x="609600" y="1447800"/>
          <a:ext cx="6180140" cy="2355850"/>
        </p:xfrm>
        <a:graphic>
          <a:graphicData uri="http://schemas.openxmlformats.org/drawingml/2006/table">
            <a:tbl>
              <a:tblPr/>
              <a:tblGrid>
                <a:gridCol w="1545035">
                  <a:extLst>
                    <a:ext uri="{9D8B030D-6E8A-4147-A177-3AD203B41FA5}">
                      <a16:colId xmlns:a16="http://schemas.microsoft.com/office/drawing/2014/main" val="1021199329"/>
                    </a:ext>
                  </a:extLst>
                </a:gridCol>
                <a:gridCol w="1545035">
                  <a:extLst>
                    <a:ext uri="{9D8B030D-6E8A-4147-A177-3AD203B41FA5}">
                      <a16:colId xmlns:a16="http://schemas.microsoft.com/office/drawing/2014/main" val="2299217246"/>
                    </a:ext>
                  </a:extLst>
                </a:gridCol>
                <a:gridCol w="1545035">
                  <a:extLst>
                    <a:ext uri="{9D8B030D-6E8A-4147-A177-3AD203B41FA5}">
                      <a16:colId xmlns:a16="http://schemas.microsoft.com/office/drawing/2014/main" val="1665395346"/>
                    </a:ext>
                  </a:extLst>
                </a:gridCol>
                <a:gridCol w="1545035">
                  <a:extLst>
                    <a:ext uri="{9D8B030D-6E8A-4147-A177-3AD203B41FA5}">
                      <a16:colId xmlns:a16="http://schemas.microsoft.com/office/drawing/2014/main" val="1998505966"/>
                    </a:ext>
                  </a:extLst>
                </a:gridCol>
              </a:tblGrid>
              <a:tr h="336550">
                <a:tc gridSpan="2">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区</a:t>
                      </a: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分</a:t>
                      </a:r>
                    </a:p>
                  </a:txBody>
                  <a:tcPr marL="43882" marR="43882" marT="21949" marB="2194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男</a:t>
                      </a:r>
                    </a:p>
                  </a:txBody>
                  <a:tcPr marL="43882" marR="43882" marT="21949" marB="2194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女</a:t>
                      </a:r>
                    </a:p>
                  </a:txBody>
                  <a:tcPr marL="43882" marR="43882"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51918478"/>
                  </a:ext>
                </a:extLst>
              </a:tr>
              <a:tr h="336550">
                <a:tc gridSpan="2">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站立操作</a:t>
                      </a:r>
                    </a:p>
                  </a:txBody>
                  <a:tcPr marL="43882" marR="43882" marT="21949" marB="2194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a:t>
                      </a:r>
                    </a:p>
                  </a:txBody>
                  <a:tcPr marL="43882" marR="43882" marT="21949" marB="2194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a:t>
                      </a:r>
                    </a:p>
                  </a:txBody>
                  <a:tcPr marL="43882" marR="43882"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683492034"/>
                  </a:ext>
                </a:extLst>
              </a:tr>
              <a:tr h="336550">
                <a:tc rowSpan="3">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不自然</a:t>
                      </a:r>
                    </a:p>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姿</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势</a:t>
                      </a:r>
                    </a:p>
                  </a:txBody>
                  <a:tcPr marL="43882" marR="43882" marT="21949" marB="2194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稍不舒</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适</a:t>
                      </a:r>
                    </a:p>
                  </a:txBody>
                  <a:tcPr marL="43882" marR="43882" marT="21949" marB="2194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a:t>
                      </a:r>
                    </a:p>
                  </a:txBody>
                  <a:tcPr marL="43882" marR="43882" marT="21949" marB="2194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a:t>
                      </a:r>
                    </a:p>
                  </a:txBody>
                  <a:tcPr marL="43882" marR="43882"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46335678"/>
                  </a:ext>
                </a:extLst>
              </a:tr>
              <a:tr h="336550">
                <a:tc v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悬</a:t>
                      </a: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挂向上</a:t>
                      </a:r>
                    </a:p>
                  </a:txBody>
                  <a:tcPr marL="43882" marR="43882" marT="21949" marB="2194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5%</a:t>
                      </a:r>
                    </a:p>
                  </a:txBody>
                  <a:tcPr marL="43882" marR="43882" marT="21949" marB="2194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5%</a:t>
                      </a:r>
                    </a:p>
                  </a:txBody>
                  <a:tcPr marL="43882" marR="43882"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977817748"/>
                  </a:ext>
                </a:extLst>
              </a:tr>
              <a:tr h="336550">
                <a:tc vMerge="1">
                  <a:txBody>
                    <a:bodyPr/>
                    <a:lstStyle/>
                    <a:p>
                      <a:endParaRPr lang="en-US"/>
                    </a:p>
                  </a:txBody>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很不舒</a:t>
                      </a:r>
                      <a:r>
                        <a:rPr kumimoji="1" lang="zh-CN"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适</a:t>
                      </a:r>
                    </a:p>
                  </a:txBody>
                  <a:tcPr marL="43882" marR="43882" marT="21949" marB="2194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7%</a:t>
                      </a:r>
                    </a:p>
                  </a:txBody>
                  <a:tcPr marL="43882" marR="43882" marT="21949" marB="2194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7%</a:t>
                      </a:r>
                    </a:p>
                  </a:txBody>
                  <a:tcPr marL="43882" marR="43882"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627587296"/>
                  </a:ext>
                </a:extLst>
              </a:tr>
              <a:tr h="336550">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重量</a:t>
                      </a:r>
                    </a:p>
                  </a:txBody>
                  <a:tcPr marL="43882" marR="43882" marT="21949" marB="2194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2.27kg</a:t>
                      </a:r>
                      <a:r>
                        <a:rPr kumimoji="1" lang="zh-TW" altLang="en-US"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以上</a:t>
                      </a:r>
                    </a:p>
                  </a:txBody>
                  <a:tcPr marL="43882" marR="43882" marT="21949" marB="2194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a:t>
                      </a:r>
                    </a:p>
                  </a:txBody>
                  <a:tcPr marL="43882" marR="43882" marT="21949" marB="2194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a:t>
                      </a:r>
                    </a:p>
                  </a:txBody>
                  <a:tcPr marL="43882" marR="43882"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25312578"/>
                  </a:ext>
                </a:extLst>
              </a:tr>
              <a:tr h="336550">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阻力</a:t>
                      </a:r>
                    </a:p>
                  </a:txBody>
                  <a:tcPr marL="43882" marR="43882" marT="21949" marB="2194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4.54kg</a:t>
                      </a:r>
                      <a:r>
                        <a:rPr kumimoji="1" lang="zh-TW" altLang="en-US"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以上</a:t>
                      </a:r>
                    </a:p>
                  </a:txBody>
                  <a:tcPr marL="43882" marR="43882" marT="21949" marB="2194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a:t>
                      </a:r>
                    </a:p>
                  </a:txBody>
                  <a:tcPr marL="43882" marR="43882" marT="21949" marB="2194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9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rPr>
                        <a:t>2%</a:t>
                      </a:r>
                    </a:p>
                  </a:txBody>
                  <a:tcPr marL="43882" marR="43882" marT="21949" marB="2194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527126989"/>
                  </a:ext>
                </a:extLst>
              </a:tr>
            </a:tbl>
          </a:graphicData>
        </a:graphic>
      </p:graphicFrame>
      <p:sp>
        <p:nvSpPr>
          <p:cNvPr id="6" name="Rectangle 2"/>
          <p:cNvSpPr txBox="1">
            <a:spLocks noChangeArrowheads="1"/>
          </p:cNvSpPr>
          <p:nvPr/>
        </p:nvSpPr>
        <p:spPr>
          <a:xfrm>
            <a:off x="381000" y="1524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tx2"/>
                </a:solidFill>
                <a:ea typeface="Verdana" panose="020B0604030504040204" pitchFamily="34" charset="0"/>
                <a:cs typeface="Verdana" panose="020B0604030504040204" pitchFamily="34" charset="0"/>
              </a:rPr>
              <a:t>宽放时间</a:t>
            </a:r>
            <a:endParaRPr lang="en-US" sz="3200" dirty="0">
              <a:solidFill>
                <a:schemeClr val="tx2"/>
              </a:solidFill>
              <a:ea typeface="Verdana" panose="020B0604030504040204" pitchFamily="34" charset="0"/>
              <a:cs typeface="Verdana" panose="020B0604030504040204" pitchFamily="34" charset="0"/>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922-ED14-4A0C-ADED-E5CF19D529FF}" type="slidenum">
              <a:rPr lang="en-US" smtClean="0"/>
              <a:pPr/>
              <a:t>41</a:t>
            </a:fld>
            <a:endParaRPr lang="en-US"/>
          </a:p>
        </p:txBody>
      </p:sp>
    </p:spTree>
    <p:extLst>
      <p:ext uri="{BB962C8B-B14F-4D97-AF65-F5344CB8AC3E}">
        <p14:creationId xmlns:p14="http://schemas.microsoft.com/office/powerpoint/2010/main" val="339996157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18875" y="990600"/>
            <a:ext cx="8458200" cy="5376862"/>
          </a:xfrm>
        </p:spPr>
        <p:txBody>
          <a:bodyPr>
            <a:normAutofit/>
          </a:bodyPr>
          <a:lstStyle/>
          <a:p>
            <a:pPr>
              <a:buFont typeface="Wingdings" panose="05000000000000000000" pitchFamily="2" charset="2"/>
              <a:buNone/>
              <a:defRPr/>
            </a:pPr>
            <a:r>
              <a:rPr lang="zh-CN" altLang="en-US" sz="2800" b="1" dirty="0"/>
              <a:t>国内常用之</a:t>
            </a:r>
            <a:r>
              <a:rPr lang="zh-TW" altLang="en-US" sz="2800" b="1" dirty="0"/>
              <a:t>疲</a:t>
            </a:r>
            <a:r>
              <a:rPr lang="zh-CN" altLang="en-US" sz="2800" b="1" dirty="0"/>
              <a:t>劳之宽放率</a:t>
            </a:r>
          </a:p>
        </p:txBody>
      </p:sp>
      <p:graphicFrame>
        <p:nvGraphicFramePr>
          <p:cNvPr id="5" name="Object 4"/>
          <p:cNvGraphicFramePr>
            <a:graphicFrameLocks noChangeAspect="1"/>
          </p:cNvGraphicFramePr>
          <p:nvPr/>
        </p:nvGraphicFramePr>
        <p:xfrm>
          <a:off x="533400" y="1600200"/>
          <a:ext cx="7162800" cy="4191000"/>
        </p:xfrm>
        <a:graphic>
          <a:graphicData uri="http://schemas.openxmlformats.org/presentationml/2006/ole">
            <mc:AlternateContent xmlns:mc="http://schemas.openxmlformats.org/markup-compatibility/2006">
              <mc:Choice xmlns:v="urn:schemas-microsoft-com:vml" Requires="v">
                <p:oleObj spid="_x0000_s69674" name="文件" r:id="rId4" imgW="5529072" imgH="3523488" progId="Word.Document.8">
                  <p:embed/>
                </p:oleObj>
              </mc:Choice>
              <mc:Fallback>
                <p:oleObj name="文件" r:id="rId4" imgW="5529072" imgH="3523488" progId="Word.Document.8">
                  <p:embed/>
                  <p:pic>
                    <p:nvPicPr>
                      <p:cNvPr id="5529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00200"/>
                        <a:ext cx="7162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
          <p:cNvSpPr txBox="1">
            <a:spLocks noChangeArrowheads="1"/>
          </p:cNvSpPr>
          <p:nvPr/>
        </p:nvSpPr>
        <p:spPr>
          <a:xfrm>
            <a:off x="381000" y="1524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tx2"/>
                </a:solidFill>
                <a:ea typeface="Verdana" panose="020B0604030504040204" pitchFamily="34" charset="0"/>
                <a:cs typeface="Verdana" panose="020B0604030504040204" pitchFamily="34" charset="0"/>
              </a:rPr>
              <a:t>宽放时间</a:t>
            </a:r>
            <a:endParaRPr lang="en-US" sz="3200" dirty="0">
              <a:solidFill>
                <a:schemeClr val="tx2"/>
              </a:solidFill>
              <a:ea typeface="Verdana" panose="020B0604030504040204" pitchFamily="34" charset="0"/>
              <a:cs typeface="Verdana" panose="020B0604030504040204" pitchFamily="34" charset="0"/>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922-ED14-4A0C-ADED-E5CF19D529FF}" type="slidenum">
              <a:rPr lang="en-US" smtClean="0"/>
              <a:pPr/>
              <a:t>42</a:t>
            </a:fld>
            <a:endParaRPr lang="en-US"/>
          </a:p>
        </p:txBody>
      </p:sp>
    </p:spTree>
    <p:extLst>
      <p:ext uri="{BB962C8B-B14F-4D97-AF65-F5344CB8AC3E}">
        <p14:creationId xmlns:p14="http://schemas.microsoft.com/office/powerpoint/2010/main" val="51233319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76200" y="1066800"/>
            <a:ext cx="8458200" cy="5376862"/>
          </a:xfrm>
        </p:spPr>
        <p:txBody>
          <a:bodyPr>
            <a:normAutofit/>
          </a:bodyPr>
          <a:lstStyle/>
          <a:p>
            <a:pPr>
              <a:buFont typeface="Wingdings" panose="05000000000000000000" pitchFamily="2" charset="2"/>
              <a:buNone/>
              <a:defRPr/>
            </a:pPr>
            <a:r>
              <a:rPr lang="en-US" altLang="zh-CN" sz="2800" b="1" dirty="0" err="1"/>
              <a:t>Safilo</a:t>
            </a:r>
            <a:r>
              <a:rPr lang="zh-CN" altLang="en-US" sz="2800" b="1" dirty="0"/>
              <a:t>之宽放率</a:t>
            </a:r>
            <a:endParaRPr lang="en-US" altLang="zh-CN" sz="2800" b="1" dirty="0"/>
          </a:p>
          <a:p>
            <a:r>
              <a:rPr lang="en-US" altLang="zh-CN" sz="1600" dirty="0"/>
              <a:t>           </a:t>
            </a:r>
            <a:r>
              <a:rPr lang="en-US" sz="1600" dirty="0"/>
              <a:t>After any </a:t>
            </a:r>
            <a:r>
              <a:rPr lang="en-US" sz="1600" dirty="0" err="1"/>
              <a:t>std</a:t>
            </a:r>
            <a:r>
              <a:rPr lang="en-US" sz="1600" dirty="0"/>
              <a:t> time checking, there will be the evaluation factor base onto a 100% base efficiency that will be the reference for </a:t>
            </a:r>
            <a:r>
              <a:rPr lang="en-US" sz="1600" dirty="0" err="1"/>
              <a:t>std</a:t>
            </a:r>
            <a:r>
              <a:rPr lang="en-US" sz="1600" dirty="0"/>
              <a:t> time definition. Then there will be a </a:t>
            </a:r>
            <a:r>
              <a:rPr lang="en-US" sz="1600" dirty="0" err="1"/>
              <a:t>std</a:t>
            </a:r>
            <a:r>
              <a:rPr lang="en-US" sz="1600" dirty="0"/>
              <a:t> “inefficiency factor” to be added that is:</a:t>
            </a:r>
          </a:p>
          <a:p>
            <a:pPr lvl="0"/>
            <a:r>
              <a:rPr lang="en-US" sz="1600" dirty="0"/>
              <a:t>5% for any </a:t>
            </a:r>
            <a:r>
              <a:rPr lang="en-US" sz="1600" dirty="0" err="1"/>
              <a:t>std</a:t>
            </a:r>
            <a:r>
              <a:rPr lang="en-US" sz="1600" dirty="0"/>
              <a:t> time related to machine working time or plant capacity</a:t>
            </a:r>
          </a:p>
          <a:p>
            <a:pPr lvl="0"/>
            <a:r>
              <a:rPr lang="en-US" sz="1600" dirty="0"/>
              <a:t>12% for any </a:t>
            </a:r>
            <a:r>
              <a:rPr lang="en-US" sz="1600" dirty="0" err="1"/>
              <a:t>std</a:t>
            </a:r>
            <a:r>
              <a:rPr lang="en-US" sz="1600" dirty="0"/>
              <a:t> time related to </a:t>
            </a:r>
            <a:r>
              <a:rPr lang="en-US" sz="1600" dirty="0" err="1"/>
              <a:t>labour</a:t>
            </a:r>
            <a:r>
              <a:rPr lang="en-US" sz="1600" dirty="0"/>
              <a:t> time operations</a:t>
            </a:r>
          </a:p>
          <a:p>
            <a:pPr>
              <a:buFont typeface="Wingdings" panose="05000000000000000000" pitchFamily="2" charset="2"/>
              <a:buNone/>
              <a:defRPr/>
            </a:pPr>
            <a:endParaRPr lang="zh-CN" altLang="en-US" sz="1920" dirty="0"/>
          </a:p>
        </p:txBody>
      </p:sp>
      <p:sp>
        <p:nvSpPr>
          <p:cNvPr id="5" name="Rectangle 2"/>
          <p:cNvSpPr txBox="1">
            <a:spLocks noChangeArrowheads="1"/>
          </p:cNvSpPr>
          <p:nvPr/>
        </p:nvSpPr>
        <p:spPr>
          <a:xfrm>
            <a:off x="381000" y="152400"/>
            <a:ext cx="8001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tx2"/>
                </a:solidFill>
                <a:ea typeface="Verdana" panose="020B0604030504040204" pitchFamily="34" charset="0"/>
                <a:cs typeface="Verdana" panose="020B0604030504040204" pitchFamily="34" charset="0"/>
              </a:rPr>
              <a:t>宽放时间</a:t>
            </a:r>
            <a:endParaRPr lang="en-US" sz="3200" dirty="0">
              <a:solidFill>
                <a:schemeClr val="tx2"/>
              </a:solidFill>
              <a:ea typeface="Verdana" panose="020B0604030504040204" pitchFamily="34" charset="0"/>
              <a:cs typeface="Verdana" panose="020B0604030504040204" pitchFamily="34" charset="0"/>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922-ED14-4A0C-ADED-E5CF19D529FF}" type="slidenum">
              <a:rPr lang="en-US" smtClean="0"/>
              <a:pPr/>
              <a:t>43</a:t>
            </a:fld>
            <a:endParaRPr lang="en-US"/>
          </a:p>
        </p:txBody>
      </p:sp>
    </p:spTree>
    <p:extLst>
      <p:ext uri="{BB962C8B-B14F-4D97-AF65-F5344CB8AC3E}">
        <p14:creationId xmlns:p14="http://schemas.microsoft.com/office/powerpoint/2010/main" val="404571001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p:nvPr/>
        </p:nvSpPr>
        <p:spPr>
          <a:xfrm>
            <a:off x="179664" y="3429000"/>
            <a:ext cx="6939950"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52400"/>
            <a:ext cx="7112977" cy="982663"/>
          </a:xfrm>
        </p:spPr>
        <p:txBody>
          <a:bodyPr/>
          <a:lstStyle/>
          <a:p>
            <a:r>
              <a:rPr lang="zh-CN" altLang="en-US" dirty="0"/>
              <a:t>目录</a:t>
            </a:r>
            <a:endParaRPr lang="en-US" dirty="0"/>
          </a:p>
        </p:txBody>
      </p:sp>
      <p:sp>
        <p:nvSpPr>
          <p:cNvPr id="4" name="CasellaDiTesto 1"/>
          <p:cNvSpPr txBox="1"/>
          <p:nvPr/>
        </p:nvSpPr>
        <p:spPr>
          <a:xfrm>
            <a:off x="457200" y="990600"/>
            <a:ext cx="6635150" cy="3693319"/>
          </a:xfrm>
          <a:prstGeom prst="rect">
            <a:avLst/>
          </a:prstGeom>
          <a:noFill/>
        </p:spPr>
        <p:txBody>
          <a:bodyPr wrap="none" rtlCol="0">
            <a:spAutoFit/>
          </a:bodyPr>
          <a:lstStyle/>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工业工程简介</a:t>
            </a:r>
            <a:endParaRPr lang="en-US" altLang="zh-CN" sz="2400" dirty="0">
              <a:solidFill>
                <a:schemeClr val="tx2"/>
              </a:solidFill>
              <a:latin typeface="+mj-lt"/>
              <a:ea typeface="Verdana" panose="020B0604030504040204" pitchFamily="34" charset="0"/>
              <a:cs typeface="Verdana" panose="020B0604030504040204" pitchFamily="34" charset="0"/>
            </a:endParaRPr>
          </a:p>
          <a:p>
            <a:r>
              <a:rPr lang="en-US" sz="2800" dirty="0">
                <a:latin typeface="+mj-lt"/>
              </a:rPr>
              <a:t>-</a:t>
            </a:r>
            <a:r>
              <a:rPr lang="zh-CN" altLang="en-US" sz="2400" dirty="0">
                <a:solidFill>
                  <a:schemeClr val="tx2"/>
                </a:solidFill>
                <a:ea typeface="Verdana" panose="020B0604030504040204" pitchFamily="34" charset="0"/>
                <a:cs typeface="Verdana" panose="020B0604030504040204" pitchFamily="34" charset="0"/>
              </a:rPr>
              <a:t>动</a:t>
            </a:r>
            <a:r>
              <a:rPr lang="zh-TW" altLang="en-US" sz="2400" dirty="0">
                <a:solidFill>
                  <a:schemeClr val="tx2"/>
                </a:solidFill>
                <a:ea typeface="Verdana" panose="020B0604030504040204" pitchFamily="34" charset="0"/>
                <a:cs typeface="Verdana" panose="020B0604030504040204" pitchFamily="34" charset="0"/>
              </a:rPr>
              <a:t>作及</a:t>
            </a:r>
            <a:r>
              <a:rPr lang="zh-CN" altLang="en-US" sz="2400" dirty="0">
                <a:solidFill>
                  <a:schemeClr val="tx2"/>
                </a:solidFill>
                <a:ea typeface="Verdana" panose="020B0604030504040204" pitchFamily="34" charset="0"/>
                <a:cs typeface="Verdana" panose="020B0604030504040204" pitchFamily="34" charset="0"/>
              </a:rPr>
              <a:t>时间研究简介</a:t>
            </a:r>
            <a:endParaRPr lang="en-US" altLang="zh-CN" sz="2400" dirty="0">
              <a:solidFill>
                <a:schemeClr val="tx2"/>
              </a:solidFill>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标准工时定义</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时间评比</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宽放时间</a:t>
            </a:r>
            <a:endParaRPr lang="en-US" sz="2400" dirty="0">
              <a:solidFill>
                <a:schemeClr val="tx2"/>
              </a:solidFill>
              <a:latin typeface="+mj-lt"/>
              <a:ea typeface="Verdana" panose="020B0604030504040204" pitchFamily="34" charset="0"/>
              <a:cs typeface="Verdana" panose="020B0604030504040204" pitchFamily="34" charset="0"/>
            </a:endParaRPr>
          </a:p>
          <a:p>
            <a:r>
              <a:rPr lang="en-US"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标准工时的量测</a:t>
            </a:r>
            <a:r>
              <a:rPr lang="en-US" altLang="zh-CN"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秒表法</a:t>
            </a:r>
            <a:endParaRPr lang="en-US" sz="28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标准工时的量测</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秒表法</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预定时间标准法</a:t>
            </a:r>
            <a:endParaRPr lang="en-US" sz="2800" dirty="0">
              <a:solidFill>
                <a:schemeClr val="tx2"/>
              </a:solidFill>
              <a:latin typeface="+mj-lt"/>
              <a:ea typeface="Verdana" panose="020B0604030504040204" pitchFamily="34" charset="0"/>
              <a:cs typeface="Verdana" panose="020B0604030504040204" pitchFamily="34" charset="0"/>
            </a:endParaRPr>
          </a:p>
          <a:p>
            <a:endParaRPr lang="it-IT" dirty="0">
              <a:solidFill>
                <a:schemeClr val="tx2"/>
              </a:solidFill>
              <a:latin typeface="Candara" panose="020E050203030302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0"/>
          </p:nvPr>
        </p:nvSpPr>
        <p:spPr/>
        <p:txBody>
          <a:bodyPr/>
          <a:lstStyle/>
          <a:p>
            <a:pPr>
              <a:defRPr/>
            </a:pPr>
            <a:fld id="{77AAD153-2F36-469C-A64C-9E79B89DCA6C}" type="slidenum">
              <a:rPr lang="en-US" smtClean="0"/>
              <a:pPr>
                <a:defRPr/>
              </a:pPr>
              <a:t>44</a:t>
            </a:fld>
            <a:endParaRPr lang="en-US"/>
          </a:p>
        </p:txBody>
      </p:sp>
    </p:spTree>
    <p:extLst>
      <p:ext uri="{BB962C8B-B14F-4D97-AF65-F5344CB8AC3E}">
        <p14:creationId xmlns:p14="http://schemas.microsoft.com/office/powerpoint/2010/main" val="1538366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200" dirty="0">
                <a:solidFill>
                  <a:schemeClr val="tx2"/>
                </a:solidFill>
                <a:ea typeface="Verdana" panose="020B0604030504040204" pitchFamily="34" charset="0"/>
                <a:cs typeface="Verdana" panose="020B0604030504040204" pitchFamily="34" charset="0"/>
              </a:rPr>
              <a:t>标准工时的量测</a:t>
            </a:r>
            <a:endParaRPr lang="en-US" sz="3200" dirty="0"/>
          </a:p>
        </p:txBody>
      </p:sp>
      <p:sp>
        <p:nvSpPr>
          <p:cNvPr id="3" name="Content Placeholder 2"/>
          <p:cNvSpPr>
            <a:spLocks noGrp="1"/>
          </p:cNvSpPr>
          <p:nvPr>
            <p:ph idx="1"/>
          </p:nvPr>
        </p:nvSpPr>
        <p:spPr/>
        <p:txBody>
          <a:bodyPr>
            <a:normAutofit/>
          </a:bodyPr>
          <a:lstStyle/>
          <a:p>
            <a:r>
              <a:rPr lang="zh-CN" altLang="en-US" sz="2000" dirty="0"/>
              <a:t>一般分为两大类别</a:t>
            </a:r>
            <a:endParaRPr lang="en-US" altLang="zh-CN" sz="2000" dirty="0"/>
          </a:p>
          <a:p>
            <a:r>
              <a:rPr lang="zh-CN" altLang="en-US" sz="2000" dirty="0"/>
              <a:t>直接量测法</a:t>
            </a:r>
            <a:r>
              <a:rPr lang="en-US" altLang="zh-CN" sz="2000" dirty="0"/>
              <a:t>(</a:t>
            </a:r>
            <a:r>
              <a:rPr lang="zh-CN" altLang="en-US" sz="2000" dirty="0"/>
              <a:t>秒表法</a:t>
            </a:r>
            <a:r>
              <a:rPr lang="en-US" altLang="zh-CN" sz="2000" dirty="0"/>
              <a:t>,</a:t>
            </a:r>
            <a:r>
              <a:rPr lang="zh-CN" altLang="en-US" sz="2000" dirty="0"/>
              <a:t> 影像法</a:t>
            </a:r>
            <a:r>
              <a:rPr lang="en-US" altLang="zh-CN" sz="2000" dirty="0"/>
              <a:t>)</a:t>
            </a:r>
          </a:p>
          <a:p>
            <a:r>
              <a:rPr lang="en-US" sz="2000" dirty="0" err="1"/>
              <a:t>预置时间系统</a:t>
            </a:r>
            <a:r>
              <a:rPr lang="en-US" sz="2000" dirty="0"/>
              <a:t>（</a:t>
            </a:r>
            <a:r>
              <a:rPr lang="ru-RU" sz="2000" dirty="0"/>
              <a:t>Predetermined Time System</a:t>
            </a:r>
            <a:r>
              <a:rPr lang="en-US" sz="2000" dirty="0"/>
              <a:t>）</a:t>
            </a:r>
            <a:r>
              <a:rPr lang="en-US" sz="2000" dirty="0" err="1"/>
              <a:t>简称</a:t>
            </a:r>
            <a:r>
              <a:rPr lang="en-US" sz="2000" dirty="0"/>
              <a:t> </a:t>
            </a:r>
            <a:r>
              <a:rPr lang="ru-RU" sz="2000" dirty="0"/>
              <a:t>PTS</a:t>
            </a:r>
            <a:r>
              <a:rPr lang="en-US" sz="2000" dirty="0"/>
              <a:t>法</a:t>
            </a:r>
          </a:p>
          <a:p>
            <a:pPr marL="0" indent="0">
              <a:buNone/>
            </a:pPr>
            <a:r>
              <a:rPr lang="en-US" sz="2000" dirty="0"/>
              <a:t>     </a:t>
            </a:r>
            <a:r>
              <a:rPr lang="ru-RU" sz="2000" dirty="0"/>
              <a:t>MTA</a:t>
            </a:r>
            <a:r>
              <a:rPr lang="en-US" sz="2000" dirty="0"/>
              <a:t>法、</a:t>
            </a:r>
            <a:r>
              <a:rPr lang="ru-RU" sz="2000" dirty="0"/>
              <a:t>WF</a:t>
            </a:r>
            <a:r>
              <a:rPr lang="en-US" sz="2000" dirty="0"/>
              <a:t>法、</a:t>
            </a:r>
            <a:r>
              <a:rPr lang="ru-RU" sz="2000" dirty="0"/>
              <a:t>MTM</a:t>
            </a:r>
            <a:r>
              <a:rPr lang="en-US" sz="2000" dirty="0"/>
              <a:t>法、</a:t>
            </a:r>
            <a:r>
              <a:rPr lang="ru-RU" sz="2000" dirty="0"/>
              <a:t>MOD</a:t>
            </a:r>
            <a:r>
              <a:rPr lang="en-US" sz="2000" dirty="0" err="1"/>
              <a:t>法等</a:t>
            </a:r>
            <a:endParaRPr lang="en-US" sz="20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8B922-ED14-4A0C-ADED-E5CF19D529FF}" type="slidenum">
              <a:rPr lang="en-US" smtClean="0"/>
              <a:pPr/>
              <a:t>45</a:t>
            </a:fld>
            <a:endParaRPr lang="en-US"/>
          </a:p>
        </p:txBody>
      </p:sp>
    </p:spTree>
    <p:extLst>
      <p:ext uri="{BB962C8B-B14F-4D97-AF65-F5344CB8AC3E}">
        <p14:creationId xmlns:p14="http://schemas.microsoft.com/office/powerpoint/2010/main" val="792820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34954" y="1219200"/>
            <a:ext cx="9047163" cy="4340225"/>
          </a:xfrm>
        </p:spPr>
        <p:txBody>
          <a:bodyPr/>
          <a:lstStyle/>
          <a:p>
            <a:pPr>
              <a:buFont typeface="Wingdings" panose="05000000000000000000" pitchFamily="2" charset="2"/>
              <a:buNone/>
              <a:defRPr/>
            </a:pPr>
            <a:r>
              <a:rPr lang="en-US" altLang="zh-TW" sz="1920" i="0" dirty="0"/>
              <a:t>         </a:t>
            </a:r>
            <a:r>
              <a:rPr lang="zh-TW" altLang="en-US" sz="1920" i="0" dirty="0"/>
              <a:t>一</a:t>
            </a:r>
            <a:r>
              <a:rPr lang="en-US" altLang="zh-TW" sz="1920" i="0" dirty="0"/>
              <a:t>.     </a:t>
            </a:r>
            <a:r>
              <a:rPr lang="zh-CN" altLang="en-US" sz="1920" i="0" dirty="0"/>
              <a:t>秒表测时法的精神</a:t>
            </a:r>
            <a:endParaRPr lang="zh-TW" altLang="en-US" sz="1920" i="0" dirty="0"/>
          </a:p>
          <a:p>
            <a:pPr>
              <a:buFont typeface="Wingdings" panose="05000000000000000000" pitchFamily="2" charset="2"/>
              <a:buNone/>
              <a:defRPr/>
            </a:pPr>
            <a:r>
              <a:rPr lang="zh-TW" altLang="en-US" sz="1920" i="0" dirty="0"/>
              <a:t>                   </a:t>
            </a:r>
            <a:r>
              <a:rPr lang="en-US" altLang="zh-TW" sz="1920" i="0" dirty="0"/>
              <a:t>1.   </a:t>
            </a:r>
            <a:r>
              <a:rPr lang="zh-TW" altLang="en-US" sz="1920" i="0" dirty="0"/>
              <a:t>了解基本背景</a:t>
            </a:r>
          </a:p>
          <a:p>
            <a:pPr>
              <a:buFont typeface="Wingdings" panose="05000000000000000000" pitchFamily="2" charset="2"/>
              <a:buNone/>
              <a:defRPr/>
            </a:pPr>
            <a:r>
              <a:rPr lang="zh-TW" altLang="en-US" sz="1920" i="0" dirty="0"/>
              <a:t>                         </a:t>
            </a:r>
            <a:r>
              <a:rPr lang="en-US" altLang="zh-TW" sz="1920" i="0" dirty="0"/>
              <a:t>1).   </a:t>
            </a:r>
            <a:r>
              <a:rPr lang="zh-CN" altLang="en-US" sz="1920" i="0" dirty="0"/>
              <a:t>产品的制程与作业</a:t>
            </a:r>
          </a:p>
          <a:p>
            <a:pPr>
              <a:buFont typeface="Wingdings" panose="05000000000000000000" pitchFamily="2" charset="2"/>
              <a:buNone/>
              <a:defRPr/>
            </a:pPr>
            <a:r>
              <a:rPr lang="zh-TW" altLang="en-US" sz="1920" i="0" dirty="0"/>
              <a:t>                         </a:t>
            </a:r>
            <a:r>
              <a:rPr lang="en-US" altLang="zh-TW" sz="1920" i="0" dirty="0"/>
              <a:t>2).   </a:t>
            </a:r>
            <a:r>
              <a:rPr lang="zh-CN" altLang="en-US" sz="1920" i="0" dirty="0"/>
              <a:t>作业的方法与标准</a:t>
            </a:r>
          </a:p>
          <a:p>
            <a:pPr>
              <a:buFont typeface="Wingdings" panose="05000000000000000000" pitchFamily="2" charset="2"/>
              <a:buNone/>
              <a:defRPr/>
            </a:pPr>
            <a:r>
              <a:rPr lang="zh-TW" altLang="en-US" sz="1920" i="0" dirty="0"/>
              <a:t>                         </a:t>
            </a:r>
            <a:r>
              <a:rPr lang="en-US" altLang="zh-TW" sz="1920" i="0" dirty="0"/>
              <a:t>3).   </a:t>
            </a:r>
            <a:r>
              <a:rPr lang="zh-CN" altLang="en-US" sz="1920" i="0" dirty="0"/>
              <a:t>进行该项作业的人或机器</a:t>
            </a:r>
            <a:endParaRPr lang="zh-TW" altLang="en-US" sz="1920" i="0" dirty="0"/>
          </a:p>
          <a:p>
            <a:pPr>
              <a:buFont typeface="Wingdings" panose="05000000000000000000" pitchFamily="2" charset="2"/>
              <a:buNone/>
              <a:defRPr/>
            </a:pPr>
            <a:r>
              <a:rPr lang="zh-TW" altLang="en-US" sz="1920" i="0" dirty="0"/>
              <a:t>                   </a:t>
            </a:r>
            <a:r>
              <a:rPr lang="en-US" altLang="zh-TW" sz="1920" i="0" dirty="0"/>
              <a:t>2.   </a:t>
            </a:r>
            <a:r>
              <a:rPr lang="zh-TW" altLang="en-US" sz="1920" i="0" dirty="0"/>
              <a:t>必</a:t>
            </a:r>
            <a:r>
              <a:rPr lang="zh-CN" altLang="en-US" sz="1920" i="0" dirty="0"/>
              <a:t>须坚持的精神</a:t>
            </a:r>
            <a:endParaRPr lang="zh-TW" altLang="en-US" sz="1920" i="0" dirty="0"/>
          </a:p>
          <a:p>
            <a:pPr>
              <a:buFont typeface="Wingdings" panose="05000000000000000000" pitchFamily="2" charset="2"/>
              <a:buNone/>
              <a:defRPr/>
            </a:pPr>
            <a:r>
              <a:rPr lang="zh-TW" altLang="en-US" sz="1920" i="0" dirty="0"/>
              <a:t>                         </a:t>
            </a:r>
            <a:r>
              <a:rPr lang="en-US" altLang="zh-TW" sz="1920" i="0" dirty="0"/>
              <a:t>1).   </a:t>
            </a:r>
            <a:r>
              <a:rPr lang="zh-TW" altLang="en-US" sz="1920" i="0" dirty="0"/>
              <a:t>必</a:t>
            </a:r>
            <a:r>
              <a:rPr lang="zh-CN" altLang="en-US" sz="1920" i="0" dirty="0"/>
              <a:t>须测时于正确的工作方法</a:t>
            </a:r>
          </a:p>
          <a:p>
            <a:pPr>
              <a:buFont typeface="Wingdings" panose="05000000000000000000" pitchFamily="2" charset="2"/>
              <a:buNone/>
              <a:defRPr/>
            </a:pPr>
            <a:r>
              <a:rPr lang="zh-TW" altLang="en-US" sz="1920" i="0" dirty="0"/>
              <a:t>                         </a:t>
            </a:r>
            <a:r>
              <a:rPr lang="en-US" altLang="zh-TW" sz="1920" i="0" dirty="0"/>
              <a:t>2).   </a:t>
            </a:r>
            <a:r>
              <a:rPr lang="zh-TW" altLang="en-US" sz="1920" i="0" dirty="0"/>
              <a:t>必</a:t>
            </a:r>
            <a:r>
              <a:rPr lang="zh-CN" altLang="en-US" sz="1920" i="0" dirty="0"/>
              <a:t>须观测于现场实际作业</a:t>
            </a:r>
            <a:endParaRPr lang="zh-TW" altLang="en-US" sz="1920" i="0" dirty="0"/>
          </a:p>
          <a:p>
            <a:pPr>
              <a:buFont typeface="Wingdings" panose="05000000000000000000" pitchFamily="2" charset="2"/>
              <a:buNone/>
              <a:defRPr/>
            </a:pPr>
            <a:r>
              <a:rPr lang="zh-TW" altLang="en-US" sz="1920" i="0" dirty="0"/>
              <a:t>                         </a:t>
            </a:r>
            <a:r>
              <a:rPr lang="en-US" altLang="zh-TW" sz="1920" i="0" dirty="0"/>
              <a:t>3).   </a:t>
            </a:r>
            <a:r>
              <a:rPr lang="zh-TW" altLang="en-US" sz="1920" i="0" dirty="0"/>
              <a:t>必</a:t>
            </a:r>
            <a:r>
              <a:rPr lang="zh-CN" altLang="en-US" sz="1920" i="0" dirty="0"/>
              <a:t>须具有明确的原始记录</a:t>
            </a:r>
            <a:r>
              <a:rPr lang="zh-TW" altLang="en-US" sz="1920" i="0" dirty="0"/>
              <a:t>  </a:t>
            </a:r>
          </a:p>
        </p:txBody>
      </p:sp>
      <p:sp>
        <p:nvSpPr>
          <p:cNvPr id="5" name="Title 1"/>
          <p:cNvSpPr>
            <a:spLocks noGrp="1"/>
          </p:cNvSpPr>
          <p:nvPr>
            <p:ph type="title"/>
          </p:nvPr>
        </p:nvSpPr>
        <p:spPr>
          <a:xfrm>
            <a:off x="380999" y="152400"/>
            <a:ext cx="8229600" cy="1143000"/>
          </a:xfrm>
        </p:spPr>
        <p:txBody>
          <a:bodyPr>
            <a:normAutofit/>
          </a:bodyPr>
          <a:lstStyle/>
          <a:p>
            <a:r>
              <a:rPr lang="zh-CN" altLang="en-US" sz="3200" dirty="0">
                <a:solidFill>
                  <a:schemeClr val="tx2"/>
                </a:solidFill>
                <a:ea typeface="Verdana" panose="020B0604030504040204" pitchFamily="34" charset="0"/>
                <a:cs typeface="Verdana" panose="020B0604030504040204" pitchFamily="34" charset="0"/>
              </a:rPr>
              <a:t>标准工时的量测</a:t>
            </a:r>
            <a:r>
              <a:rPr lang="en-US" altLang="zh-CN" sz="3200" dirty="0">
                <a:solidFill>
                  <a:schemeClr val="tx2"/>
                </a:solidFill>
                <a:ea typeface="Verdana" panose="020B0604030504040204" pitchFamily="34" charset="0"/>
                <a:cs typeface="Verdana" panose="020B0604030504040204" pitchFamily="34" charset="0"/>
              </a:rPr>
              <a:t>-</a:t>
            </a:r>
            <a:r>
              <a:rPr lang="zh-CN" altLang="en-US" sz="3200" dirty="0">
                <a:solidFill>
                  <a:schemeClr val="tx2"/>
                </a:solidFill>
                <a:ea typeface="Verdana" panose="020B0604030504040204" pitchFamily="34" charset="0"/>
                <a:cs typeface="Verdana" panose="020B0604030504040204" pitchFamily="34" charset="0"/>
              </a:rPr>
              <a:t>秒表法</a:t>
            </a:r>
            <a:endParaRPr lang="en-US" sz="3200"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922-ED14-4A0C-ADED-E5CF19D529FF}" type="slidenum">
              <a:rPr lang="en-US" smtClean="0"/>
              <a:pPr/>
              <a:t>46</a:t>
            </a:fld>
            <a:endParaRPr lang="en-US"/>
          </a:p>
        </p:txBody>
      </p:sp>
    </p:spTree>
    <p:extLst>
      <p:ext uri="{BB962C8B-B14F-4D97-AF65-F5344CB8AC3E}">
        <p14:creationId xmlns:p14="http://schemas.microsoft.com/office/powerpoint/2010/main" val="3141284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685800" y="1792288"/>
            <a:ext cx="8253413" cy="4340225"/>
          </a:xfrm>
        </p:spPr>
        <p:txBody>
          <a:bodyPr/>
          <a:lstStyle/>
          <a:p>
            <a:pPr>
              <a:buFont typeface="Wingdings" panose="05000000000000000000" pitchFamily="2" charset="2"/>
              <a:buNone/>
              <a:defRPr/>
            </a:pPr>
            <a:r>
              <a:rPr lang="en-US" altLang="zh-TW" sz="1920"/>
              <a:t>         </a:t>
            </a:r>
            <a:r>
              <a:rPr lang="zh-TW" altLang="en-US" sz="1920"/>
              <a:t>二</a:t>
            </a:r>
            <a:r>
              <a:rPr lang="en-US" altLang="zh-TW" sz="1920"/>
              <a:t>.     </a:t>
            </a:r>
            <a:r>
              <a:rPr lang="zh-CN" altLang="en-US" sz="1920"/>
              <a:t>秒表测时需运用的工具</a:t>
            </a:r>
          </a:p>
          <a:p>
            <a:pPr>
              <a:buFont typeface="Wingdings" panose="05000000000000000000" pitchFamily="2" charset="2"/>
              <a:buNone/>
              <a:defRPr/>
            </a:pPr>
            <a:endParaRPr lang="zh-TW" altLang="en-US" sz="1920"/>
          </a:p>
          <a:p>
            <a:pPr>
              <a:buFont typeface="Wingdings" panose="05000000000000000000" pitchFamily="2" charset="2"/>
              <a:buNone/>
              <a:defRPr/>
            </a:pPr>
            <a:r>
              <a:rPr lang="zh-TW" altLang="en-US" sz="1920"/>
              <a:t>                   </a:t>
            </a:r>
            <a:r>
              <a:rPr lang="en-US" altLang="zh-TW" sz="1920"/>
              <a:t>1.   </a:t>
            </a:r>
            <a:r>
              <a:rPr lang="zh-TW" altLang="en-US" sz="1920"/>
              <a:t>秒表</a:t>
            </a:r>
            <a:r>
              <a:rPr lang="en-US" altLang="zh-TW" sz="1920"/>
              <a:t>(</a:t>
            </a:r>
            <a:r>
              <a:rPr lang="en-US" altLang="zh-TW" sz="1920">
                <a:solidFill>
                  <a:srgbClr val="FF3300"/>
                </a:solidFill>
              </a:rPr>
              <a:t>Stop</a:t>
            </a:r>
            <a:r>
              <a:rPr lang="en-US" altLang="zh-TW" sz="1920"/>
              <a:t> </a:t>
            </a:r>
            <a:r>
              <a:rPr lang="en-US" altLang="zh-TW" sz="1920">
                <a:solidFill>
                  <a:srgbClr val="FF3300"/>
                </a:solidFill>
              </a:rPr>
              <a:t>Watch</a:t>
            </a:r>
            <a:r>
              <a:rPr lang="en-US" altLang="zh-TW" sz="1920"/>
              <a:t>)</a:t>
            </a:r>
          </a:p>
          <a:p>
            <a:pPr>
              <a:buFont typeface="Wingdings" panose="05000000000000000000" pitchFamily="2" charset="2"/>
              <a:buNone/>
              <a:defRPr/>
            </a:pPr>
            <a:endParaRPr lang="en-US" altLang="zh-TW" sz="1920"/>
          </a:p>
          <a:p>
            <a:pPr>
              <a:buFont typeface="Wingdings" panose="05000000000000000000" pitchFamily="2" charset="2"/>
              <a:buNone/>
              <a:defRPr/>
            </a:pPr>
            <a:r>
              <a:rPr lang="en-US" altLang="zh-TW" sz="1920"/>
              <a:t>                   2.   </a:t>
            </a:r>
            <a:r>
              <a:rPr lang="zh-CN" altLang="en-US" sz="1920"/>
              <a:t>时间研究之表格</a:t>
            </a:r>
          </a:p>
          <a:p>
            <a:pPr>
              <a:buFont typeface="Wingdings" panose="05000000000000000000" pitchFamily="2" charset="2"/>
              <a:buNone/>
              <a:defRPr/>
            </a:pPr>
            <a:r>
              <a:rPr lang="zh-TW" altLang="en-US" sz="1920"/>
              <a:t>                         </a:t>
            </a:r>
            <a:r>
              <a:rPr lang="en-US" altLang="zh-TW" sz="1920"/>
              <a:t>1).   </a:t>
            </a:r>
            <a:r>
              <a:rPr lang="zh-CN" altLang="en-US" sz="1920"/>
              <a:t>标头</a:t>
            </a:r>
            <a:r>
              <a:rPr lang="en-US" altLang="zh-TW" sz="1920"/>
              <a:t>﹕</a:t>
            </a:r>
            <a:r>
              <a:rPr lang="zh-CN" altLang="en-US" sz="1920"/>
              <a:t>测时对象</a:t>
            </a:r>
            <a:r>
              <a:rPr lang="zh-TW" altLang="en-US" sz="1920"/>
              <a:t>、 工作方法</a:t>
            </a:r>
          </a:p>
          <a:p>
            <a:pPr>
              <a:buFont typeface="Wingdings" panose="05000000000000000000" pitchFamily="2" charset="2"/>
              <a:buNone/>
              <a:defRPr/>
            </a:pPr>
            <a:r>
              <a:rPr lang="zh-TW" altLang="en-US" sz="1920"/>
              <a:t>                         </a:t>
            </a:r>
            <a:r>
              <a:rPr lang="en-US" altLang="zh-TW" sz="1920"/>
              <a:t>2).   </a:t>
            </a:r>
            <a:r>
              <a:rPr lang="zh-CN" altLang="en-US" sz="1920"/>
              <a:t>测时原始资料栏</a:t>
            </a:r>
            <a:endParaRPr lang="zh-TW" altLang="en-US" sz="1920"/>
          </a:p>
          <a:p>
            <a:pPr>
              <a:buFont typeface="Wingdings" panose="05000000000000000000" pitchFamily="2" charset="2"/>
              <a:buNone/>
              <a:defRPr/>
            </a:pPr>
            <a:r>
              <a:rPr lang="zh-TW" altLang="en-US" sz="1920"/>
              <a:t>                         </a:t>
            </a:r>
            <a:r>
              <a:rPr lang="en-US" altLang="zh-TW" sz="1920"/>
              <a:t>3).   </a:t>
            </a:r>
            <a:r>
              <a:rPr lang="zh-CN" altLang="en-US" sz="1920"/>
              <a:t>时值整理栏</a:t>
            </a:r>
            <a:endParaRPr lang="zh-TW" altLang="en-US" sz="1920"/>
          </a:p>
          <a:p>
            <a:pPr>
              <a:buFont typeface="Wingdings" panose="05000000000000000000" pitchFamily="2" charset="2"/>
              <a:buNone/>
              <a:defRPr/>
            </a:pPr>
            <a:endParaRPr lang="zh-TW" altLang="en-US" sz="1920"/>
          </a:p>
          <a:p>
            <a:pPr>
              <a:buFont typeface="Wingdings" panose="05000000000000000000" pitchFamily="2" charset="2"/>
              <a:buNone/>
              <a:defRPr/>
            </a:pPr>
            <a:endParaRPr lang="zh-TW" altLang="en-US" sz="1920"/>
          </a:p>
        </p:txBody>
      </p:sp>
      <p:sp>
        <p:nvSpPr>
          <p:cNvPr id="5" name="Title 1"/>
          <p:cNvSpPr>
            <a:spLocks noGrp="1"/>
          </p:cNvSpPr>
          <p:nvPr>
            <p:ph type="title"/>
          </p:nvPr>
        </p:nvSpPr>
        <p:spPr>
          <a:xfrm>
            <a:off x="380999" y="152400"/>
            <a:ext cx="8229600" cy="1143000"/>
          </a:xfrm>
        </p:spPr>
        <p:txBody>
          <a:bodyPr>
            <a:normAutofit/>
          </a:bodyPr>
          <a:lstStyle/>
          <a:p>
            <a:r>
              <a:rPr lang="zh-CN" altLang="en-US" sz="3200" dirty="0">
                <a:solidFill>
                  <a:schemeClr val="tx2"/>
                </a:solidFill>
                <a:ea typeface="Verdana" panose="020B0604030504040204" pitchFamily="34" charset="0"/>
                <a:cs typeface="Verdana" panose="020B0604030504040204" pitchFamily="34" charset="0"/>
              </a:rPr>
              <a:t>标准工时的量测</a:t>
            </a:r>
            <a:r>
              <a:rPr lang="en-US" altLang="zh-CN" sz="3200" dirty="0">
                <a:solidFill>
                  <a:schemeClr val="tx2"/>
                </a:solidFill>
                <a:ea typeface="Verdana" panose="020B0604030504040204" pitchFamily="34" charset="0"/>
                <a:cs typeface="Verdana" panose="020B0604030504040204" pitchFamily="34" charset="0"/>
              </a:rPr>
              <a:t>-</a:t>
            </a:r>
            <a:r>
              <a:rPr lang="zh-CN" altLang="en-US" sz="3200" dirty="0">
                <a:solidFill>
                  <a:schemeClr val="tx2"/>
                </a:solidFill>
                <a:ea typeface="Verdana" panose="020B0604030504040204" pitchFamily="34" charset="0"/>
                <a:cs typeface="Verdana" panose="020B0604030504040204" pitchFamily="34" charset="0"/>
              </a:rPr>
              <a:t>秒表法</a:t>
            </a:r>
            <a:endParaRPr lang="en-US" sz="3200"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922-ED14-4A0C-ADED-E5CF19D529FF}" type="slidenum">
              <a:rPr lang="en-US" smtClean="0"/>
              <a:pPr/>
              <a:t>47</a:t>
            </a:fld>
            <a:endParaRPr lang="en-US"/>
          </a:p>
        </p:txBody>
      </p:sp>
    </p:spTree>
    <p:extLst>
      <p:ext uri="{BB962C8B-B14F-4D97-AF65-F5344CB8AC3E}">
        <p14:creationId xmlns:p14="http://schemas.microsoft.com/office/powerpoint/2010/main" val="1634196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3276600" y="1219200"/>
            <a:ext cx="19050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a:spcBef>
                <a:spcPct val="50000"/>
              </a:spcBef>
            </a:pPr>
            <a:r>
              <a:rPr lang="zh-TW" altLang="en-US" sz="2000" i="0"/>
              <a:t>選擇作業員</a:t>
            </a:r>
          </a:p>
        </p:txBody>
      </p:sp>
      <p:sp>
        <p:nvSpPr>
          <p:cNvPr id="31748" name="Text Box 4"/>
          <p:cNvSpPr txBox="1">
            <a:spLocks noChangeArrowheads="1"/>
          </p:cNvSpPr>
          <p:nvPr/>
        </p:nvSpPr>
        <p:spPr bwMode="auto">
          <a:xfrm>
            <a:off x="3276600" y="1905000"/>
            <a:ext cx="19050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a:spcBef>
                <a:spcPct val="50000"/>
              </a:spcBef>
            </a:pPr>
            <a:r>
              <a:rPr lang="zh-TW" altLang="en-US" sz="2000" i="0"/>
              <a:t>記錄有關資料</a:t>
            </a:r>
          </a:p>
        </p:txBody>
      </p:sp>
      <p:sp>
        <p:nvSpPr>
          <p:cNvPr id="31749" name="Text Box 5"/>
          <p:cNvSpPr txBox="1">
            <a:spLocks noChangeArrowheads="1"/>
          </p:cNvSpPr>
          <p:nvPr/>
        </p:nvSpPr>
        <p:spPr bwMode="auto">
          <a:xfrm>
            <a:off x="3276600" y="2590800"/>
            <a:ext cx="19050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a:spcBef>
                <a:spcPct val="50000"/>
              </a:spcBef>
            </a:pPr>
            <a:r>
              <a:rPr lang="zh-TW" altLang="en-US" sz="2000" i="0"/>
              <a:t>划 分 單 元</a:t>
            </a:r>
          </a:p>
        </p:txBody>
      </p:sp>
      <p:sp>
        <p:nvSpPr>
          <p:cNvPr id="31750" name="Text Box 6"/>
          <p:cNvSpPr txBox="1">
            <a:spLocks noChangeArrowheads="1"/>
          </p:cNvSpPr>
          <p:nvPr/>
        </p:nvSpPr>
        <p:spPr bwMode="auto">
          <a:xfrm>
            <a:off x="3276600" y="3276600"/>
            <a:ext cx="19050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a:spcBef>
                <a:spcPct val="50000"/>
              </a:spcBef>
            </a:pPr>
            <a:r>
              <a:rPr lang="zh-TW" altLang="en-US" sz="2000" i="0"/>
              <a:t>測 時 實 施</a:t>
            </a:r>
          </a:p>
        </p:txBody>
      </p:sp>
      <p:sp>
        <p:nvSpPr>
          <p:cNvPr id="31751" name="Text Box 7"/>
          <p:cNvSpPr txBox="1">
            <a:spLocks noChangeArrowheads="1"/>
          </p:cNvSpPr>
          <p:nvPr/>
        </p:nvSpPr>
        <p:spPr bwMode="auto">
          <a:xfrm>
            <a:off x="3276600" y="3962400"/>
            <a:ext cx="19812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a:spcBef>
                <a:spcPct val="50000"/>
              </a:spcBef>
            </a:pPr>
            <a:r>
              <a:rPr lang="zh-TW" altLang="en-US" sz="2000" i="0"/>
              <a:t>影響因素評比</a:t>
            </a:r>
          </a:p>
        </p:txBody>
      </p:sp>
      <p:sp>
        <p:nvSpPr>
          <p:cNvPr id="31752" name="Text Box 8"/>
          <p:cNvSpPr txBox="1">
            <a:spLocks noChangeArrowheads="1"/>
          </p:cNvSpPr>
          <p:nvPr/>
        </p:nvSpPr>
        <p:spPr bwMode="auto">
          <a:xfrm>
            <a:off x="3276600" y="4648200"/>
            <a:ext cx="19812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a:spcBef>
                <a:spcPct val="50000"/>
              </a:spcBef>
            </a:pPr>
            <a:r>
              <a:rPr lang="zh-TW" altLang="en-US" sz="2000" i="0"/>
              <a:t>計算正常時間</a:t>
            </a:r>
          </a:p>
        </p:txBody>
      </p:sp>
      <p:sp>
        <p:nvSpPr>
          <p:cNvPr id="31753" name="Text Box 9"/>
          <p:cNvSpPr txBox="1">
            <a:spLocks noChangeArrowheads="1"/>
          </p:cNvSpPr>
          <p:nvPr/>
        </p:nvSpPr>
        <p:spPr bwMode="auto">
          <a:xfrm>
            <a:off x="3276600" y="5334000"/>
            <a:ext cx="19812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a:spcBef>
                <a:spcPct val="50000"/>
              </a:spcBef>
            </a:pPr>
            <a:r>
              <a:rPr lang="zh-TW" altLang="en-US" sz="2000" i="0"/>
              <a:t>確定寬放時間</a:t>
            </a:r>
          </a:p>
        </p:txBody>
      </p:sp>
      <p:sp>
        <p:nvSpPr>
          <p:cNvPr id="31754" name="Text Box 10"/>
          <p:cNvSpPr txBox="1">
            <a:spLocks noChangeArrowheads="1"/>
          </p:cNvSpPr>
          <p:nvPr/>
        </p:nvSpPr>
        <p:spPr bwMode="auto">
          <a:xfrm>
            <a:off x="3276600" y="6019800"/>
            <a:ext cx="19812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a:spcBef>
                <a:spcPct val="50000"/>
              </a:spcBef>
            </a:pPr>
            <a:r>
              <a:rPr lang="zh-TW" altLang="en-US" sz="2000" i="0"/>
              <a:t>計算標準時間</a:t>
            </a:r>
          </a:p>
        </p:txBody>
      </p:sp>
      <p:sp>
        <p:nvSpPr>
          <p:cNvPr id="31755" name="Line 11"/>
          <p:cNvSpPr>
            <a:spLocks noChangeShapeType="1"/>
          </p:cNvSpPr>
          <p:nvPr/>
        </p:nvSpPr>
        <p:spPr bwMode="auto">
          <a:xfrm>
            <a:off x="4114800" y="1600200"/>
            <a:ext cx="1588"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31756" name="Line 12"/>
          <p:cNvSpPr>
            <a:spLocks noChangeShapeType="1"/>
          </p:cNvSpPr>
          <p:nvPr/>
        </p:nvSpPr>
        <p:spPr bwMode="auto">
          <a:xfrm>
            <a:off x="4114800" y="2286000"/>
            <a:ext cx="1588"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31757" name="Line 13"/>
          <p:cNvSpPr>
            <a:spLocks noChangeShapeType="1"/>
          </p:cNvSpPr>
          <p:nvPr/>
        </p:nvSpPr>
        <p:spPr bwMode="auto">
          <a:xfrm>
            <a:off x="4114800" y="5715000"/>
            <a:ext cx="1588"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31758" name="Line 14"/>
          <p:cNvSpPr>
            <a:spLocks noChangeShapeType="1"/>
          </p:cNvSpPr>
          <p:nvPr/>
        </p:nvSpPr>
        <p:spPr bwMode="auto">
          <a:xfrm>
            <a:off x="4114800" y="2971800"/>
            <a:ext cx="1588"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31759" name="Line 15"/>
          <p:cNvSpPr>
            <a:spLocks noChangeShapeType="1"/>
          </p:cNvSpPr>
          <p:nvPr/>
        </p:nvSpPr>
        <p:spPr bwMode="auto">
          <a:xfrm>
            <a:off x="4114800" y="3657600"/>
            <a:ext cx="1588"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31760" name="Line 16"/>
          <p:cNvSpPr>
            <a:spLocks noChangeShapeType="1"/>
          </p:cNvSpPr>
          <p:nvPr/>
        </p:nvSpPr>
        <p:spPr bwMode="auto">
          <a:xfrm>
            <a:off x="4114800" y="4343400"/>
            <a:ext cx="1588"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31761" name="Line 17"/>
          <p:cNvSpPr>
            <a:spLocks noChangeShapeType="1"/>
          </p:cNvSpPr>
          <p:nvPr/>
        </p:nvSpPr>
        <p:spPr bwMode="auto">
          <a:xfrm>
            <a:off x="4114800" y="5029200"/>
            <a:ext cx="1588"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18" name="Title 1"/>
          <p:cNvSpPr txBox="1">
            <a:spLocks/>
          </p:cNvSpPr>
          <p:nvPr/>
        </p:nvSpPr>
        <p:spPr>
          <a:xfrm>
            <a:off x="457200" y="302499"/>
            <a:ext cx="8153401"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tx2"/>
                </a:solidFill>
                <a:ea typeface="Verdana" panose="020B0604030504040204" pitchFamily="34" charset="0"/>
                <a:cs typeface="Verdana" panose="020B0604030504040204" pitchFamily="34" charset="0"/>
              </a:rPr>
              <a:t>标准工时的量测</a:t>
            </a:r>
            <a:r>
              <a:rPr lang="en-US" altLang="zh-CN" sz="3200" dirty="0">
                <a:solidFill>
                  <a:schemeClr val="tx2"/>
                </a:solidFill>
                <a:ea typeface="Verdana" panose="020B0604030504040204" pitchFamily="34" charset="0"/>
                <a:cs typeface="Verdana" panose="020B0604030504040204" pitchFamily="34" charset="0"/>
              </a:rPr>
              <a:t>-</a:t>
            </a:r>
            <a:r>
              <a:rPr lang="zh-CN" altLang="en-US" sz="3200" dirty="0">
                <a:solidFill>
                  <a:schemeClr val="tx2"/>
                </a:solidFill>
                <a:ea typeface="Verdana" panose="020B0604030504040204" pitchFamily="34" charset="0"/>
                <a:cs typeface="Verdana" panose="020B0604030504040204" pitchFamily="34" charset="0"/>
              </a:rPr>
              <a:t>秒表法</a:t>
            </a:r>
            <a:endParaRPr lang="en-US" sz="3200" dirty="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48</a:t>
            </a:fld>
            <a:endParaRPr lang="en-US"/>
          </a:p>
        </p:txBody>
      </p:sp>
    </p:spTree>
    <p:extLst>
      <p:ext uri="{BB962C8B-B14F-4D97-AF65-F5344CB8AC3E}">
        <p14:creationId xmlns:p14="http://schemas.microsoft.com/office/powerpoint/2010/main" val="3060707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124200" y="7620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b="1" i="0"/>
              <a:t>選 擇 作 業 員</a:t>
            </a:r>
          </a:p>
        </p:txBody>
      </p:sp>
      <p:sp>
        <p:nvSpPr>
          <p:cNvPr id="32771" name="Text Box 3"/>
          <p:cNvSpPr txBox="1">
            <a:spLocks noChangeArrowheads="1"/>
          </p:cNvSpPr>
          <p:nvPr/>
        </p:nvSpPr>
        <p:spPr bwMode="auto">
          <a:xfrm>
            <a:off x="1295400" y="1676400"/>
            <a:ext cx="56388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2400" i="0" dirty="0"/>
              <a:t>1.平均作業員，操作具有一致性。</a:t>
            </a:r>
          </a:p>
          <a:p>
            <a:pPr eaLnBrk="1" hangingPunct="1">
              <a:spcBef>
                <a:spcPct val="50000"/>
              </a:spcBef>
            </a:pPr>
            <a:r>
              <a:rPr lang="zh-TW" altLang="en-US" sz="2400" i="0" dirty="0"/>
              <a:t>2.選擇條件</a:t>
            </a:r>
          </a:p>
          <a:p>
            <a:pPr eaLnBrk="1" hangingPunct="1">
              <a:spcBef>
                <a:spcPct val="50000"/>
              </a:spcBef>
            </a:pPr>
            <a:r>
              <a:rPr lang="zh-TW" altLang="en-US" sz="2400" i="0" dirty="0"/>
              <a:t>       </a:t>
            </a:r>
            <a:r>
              <a:rPr lang="zh-TW" altLang="en-US" sz="2400" i="0" dirty="0">
                <a:sym typeface="Monotype Sorts" pitchFamily="2" charset="2"/>
              </a:rPr>
              <a:t>  受完備訓練，有意願作好工作。</a:t>
            </a:r>
          </a:p>
          <a:p>
            <a:pPr eaLnBrk="1" hangingPunct="1">
              <a:spcBef>
                <a:spcPct val="50000"/>
              </a:spcBef>
            </a:pPr>
            <a:r>
              <a:rPr lang="zh-TW" altLang="en-US" sz="2400" i="0" dirty="0">
                <a:sym typeface="Monotype Sorts" pitchFamily="2" charset="2"/>
              </a:rPr>
              <a:t>         熟習操作程序。</a:t>
            </a:r>
          </a:p>
          <a:p>
            <a:pPr eaLnBrk="1" hangingPunct="1">
              <a:spcBef>
                <a:spcPct val="50000"/>
              </a:spcBef>
            </a:pPr>
            <a:r>
              <a:rPr lang="zh-TW" altLang="en-US" sz="2400" i="0" dirty="0">
                <a:sym typeface="Monotype Sorts" pitchFamily="2" charset="2"/>
              </a:rPr>
              <a:t>         具有信心與合作精神。</a:t>
            </a:r>
          </a:p>
          <a:p>
            <a:pPr eaLnBrk="1" hangingPunct="1">
              <a:spcBef>
                <a:spcPct val="50000"/>
              </a:spcBef>
            </a:pPr>
            <a:endParaRPr lang="zh-TW" altLang="en-US" sz="2400" i="0" dirty="0">
              <a:sym typeface="Monotype Sorts" pitchFamily="2" charset="2"/>
            </a:endParaRPr>
          </a:p>
        </p:txBody>
      </p:sp>
      <p:graphicFrame>
        <p:nvGraphicFramePr>
          <p:cNvPr id="32772" name="Object 4"/>
          <p:cNvGraphicFramePr>
            <a:graphicFrameLocks noChangeAspect="1"/>
          </p:cNvGraphicFramePr>
          <p:nvPr/>
        </p:nvGraphicFramePr>
        <p:xfrm>
          <a:off x="6019800" y="3505200"/>
          <a:ext cx="2314575" cy="2489200"/>
        </p:xfrm>
        <a:graphic>
          <a:graphicData uri="http://schemas.openxmlformats.org/presentationml/2006/ole">
            <mc:AlternateContent xmlns:mc="http://schemas.openxmlformats.org/markup-compatibility/2006">
              <mc:Choice xmlns:v="urn:schemas-microsoft-com:vml" Requires="v">
                <p:oleObj spid="_x0000_s61538" name="多媒體項目" r:id="rId4" imgW="3025775" imgH="3252788" progId="MS_ClipArt_Gallery.2">
                  <p:embed/>
                </p:oleObj>
              </mc:Choice>
              <mc:Fallback>
                <p:oleObj name="多媒體項目" r:id="rId4" imgW="3025775" imgH="3252788" progId="MS_ClipArt_Gallery.2">
                  <p:embed/>
                  <p:pic>
                    <p:nvPicPr>
                      <p:cNvPr id="32772" name="Object 4"/>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6019800" y="3505200"/>
                        <a:ext cx="2314575" cy="248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49</a:t>
            </a:fld>
            <a:endParaRPr lang="en-US"/>
          </a:p>
        </p:txBody>
      </p:sp>
    </p:spTree>
    <p:extLst>
      <p:ext uri="{BB962C8B-B14F-4D97-AF65-F5344CB8AC3E}">
        <p14:creationId xmlns:p14="http://schemas.microsoft.com/office/powerpoint/2010/main" val="166565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228600"/>
            <a:ext cx="6858000" cy="933450"/>
          </a:xfrm>
          <a:noFill/>
        </p:spPr>
        <p:txBody>
          <a:bodyPr anchor="b">
            <a:normAutofit/>
          </a:bodyPr>
          <a:lstStyle/>
          <a:p>
            <a:r>
              <a:rPr lang="en-US" sz="2200" dirty="0">
                <a:latin typeface="Times New Roman" panose="02020603050405020304" pitchFamily="18" charset="0"/>
              </a:rPr>
              <a:t>Industrial Engineering</a:t>
            </a:r>
            <a:br>
              <a:rPr lang="en-US" altLang="zh-TW" sz="2200" dirty="0">
                <a:latin typeface="Times New Roman" panose="02020603050405020304" pitchFamily="18" charset="0"/>
              </a:rPr>
            </a:br>
            <a:r>
              <a:rPr lang="zh-CN" altLang="en-US" sz="2400" dirty="0"/>
              <a:t>工业工程简介</a:t>
            </a:r>
            <a:endParaRPr lang="zh-TW" altLang="en-US" sz="2400" dirty="0"/>
          </a:p>
        </p:txBody>
      </p:sp>
      <p:pic>
        <p:nvPicPr>
          <p:cNvPr id="6" name="Picture 5"/>
          <p:cNvPicPr>
            <a:picLocks noChangeAspect="1"/>
          </p:cNvPicPr>
          <p:nvPr/>
        </p:nvPicPr>
        <p:blipFill rotWithShape="1">
          <a:blip r:embed="rId2"/>
          <a:srcRect l="21878" t="17595" r="53952" b="18971"/>
          <a:stretch/>
        </p:blipFill>
        <p:spPr>
          <a:xfrm>
            <a:off x="2285999" y="1162050"/>
            <a:ext cx="3993771" cy="5895975"/>
          </a:xfrm>
          <a:prstGeom prst="rect">
            <a:avLst/>
          </a:prstGeom>
        </p:spPr>
      </p:pic>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5</a:t>
            </a:fld>
            <a:endParaRPr lang="en-US"/>
          </a:p>
        </p:txBody>
      </p:sp>
    </p:spTree>
    <p:extLst>
      <p:ext uri="{BB962C8B-B14F-4D97-AF65-F5344CB8AC3E}">
        <p14:creationId xmlns:p14="http://schemas.microsoft.com/office/powerpoint/2010/main" val="404134064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219200" y="1828800"/>
            <a:ext cx="7315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2400" i="0" dirty="0"/>
              <a:t>3.溝通---現場主管及被觀測者取得合作</a:t>
            </a:r>
          </a:p>
          <a:p>
            <a:pPr eaLnBrk="1" hangingPunct="1">
              <a:spcBef>
                <a:spcPct val="50000"/>
              </a:spcBef>
            </a:pPr>
            <a:endParaRPr lang="zh-TW" altLang="en-US" sz="2400" i="0" dirty="0"/>
          </a:p>
          <a:p>
            <a:pPr eaLnBrk="1" hangingPunct="1">
              <a:spcBef>
                <a:spcPct val="50000"/>
              </a:spcBef>
            </a:pPr>
            <a:r>
              <a:rPr lang="zh-TW" altLang="en-US" sz="2400" i="0" dirty="0"/>
              <a:t>4.接近作業員---</a:t>
            </a:r>
          </a:p>
          <a:p>
            <a:pPr eaLnBrk="1" hangingPunct="1">
              <a:spcBef>
                <a:spcPct val="50000"/>
              </a:spcBef>
            </a:pPr>
            <a:r>
              <a:rPr lang="zh-TW" altLang="en-US" sz="2400" i="0" dirty="0">
                <a:sym typeface="Monotype Sorts" pitchFamily="2" charset="2"/>
              </a:rPr>
              <a:t>      採取友誼態度。</a:t>
            </a:r>
          </a:p>
          <a:p>
            <a:pPr eaLnBrk="1" hangingPunct="1">
              <a:spcBef>
                <a:spcPct val="50000"/>
              </a:spcBef>
            </a:pPr>
            <a:r>
              <a:rPr lang="zh-TW" altLang="en-US" sz="2400" i="0" dirty="0">
                <a:sym typeface="Monotype Sorts" pitchFamily="2" charset="2"/>
              </a:rPr>
              <a:t>      給予發問機會。</a:t>
            </a:r>
          </a:p>
          <a:p>
            <a:pPr eaLnBrk="1" hangingPunct="1">
              <a:spcBef>
                <a:spcPct val="50000"/>
              </a:spcBef>
            </a:pPr>
            <a:r>
              <a:rPr lang="zh-TW" altLang="en-US" sz="2400" i="0" dirty="0">
                <a:sym typeface="Monotype Sorts" pitchFamily="2" charset="2"/>
              </a:rPr>
              <a:t>      鼓勵提供意見。</a:t>
            </a:r>
          </a:p>
          <a:p>
            <a:pPr eaLnBrk="1" hangingPunct="1">
              <a:spcBef>
                <a:spcPct val="50000"/>
              </a:spcBef>
            </a:pPr>
            <a:r>
              <a:rPr lang="zh-TW" altLang="en-US" sz="2400" i="0" dirty="0">
                <a:sym typeface="Monotype Sorts" pitchFamily="2" charset="2"/>
              </a:rPr>
              <a:t>      對其操作表示興趣。</a:t>
            </a:r>
          </a:p>
        </p:txBody>
      </p:sp>
      <p:graphicFrame>
        <p:nvGraphicFramePr>
          <p:cNvPr id="34819" name="Object 3"/>
          <p:cNvGraphicFramePr>
            <a:graphicFrameLocks noChangeAspect="1"/>
          </p:cNvGraphicFramePr>
          <p:nvPr/>
        </p:nvGraphicFramePr>
        <p:xfrm>
          <a:off x="5257800" y="3162300"/>
          <a:ext cx="3321050" cy="2476500"/>
        </p:xfrm>
        <a:graphic>
          <a:graphicData uri="http://schemas.openxmlformats.org/presentationml/2006/ole">
            <mc:AlternateContent xmlns:mc="http://schemas.openxmlformats.org/markup-compatibility/2006">
              <mc:Choice xmlns:v="urn:schemas-microsoft-com:vml" Requires="v">
                <p:oleObj spid="_x0000_s62561" name="多媒體項目" r:id="rId4" imgW="4006850" imgH="2857500" progId="MS_ClipArt_Gallery.2">
                  <p:embed/>
                </p:oleObj>
              </mc:Choice>
              <mc:Fallback>
                <p:oleObj name="多媒體項目" r:id="rId4" imgW="4006850" imgH="2857500" progId="MS_ClipArt_Gallery.2">
                  <p:embed/>
                  <p:pic>
                    <p:nvPicPr>
                      <p:cNvPr id="3481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162300"/>
                        <a:ext cx="3321050" cy="247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0" name="Text Box 4"/>
          <p:cNvSpPr txBox="1">
            <a:spLocks noChangeArrowheads="1"/>
          </p:cNvSpPr>
          <p:nvPr/>
        </p:nvSpPr>
        <p:spPr bwMode="auto">
          <a:xfrm>
            <a:off x="3124200" y="7620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b="1" i="0" dirty="0"/>
              <a:t>選 擇 作 業 員</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50</a:t>
            </a:fld>
            <a:endParaRPr lang="en-US"/>
          </a:p>
        </p:txBody>
      </p:sp>
    </p:spTree>
    <p:extLst>
      <p:ext uri="{BB962C8B-B14F-4D97-AF65-F5344CB8AC3E}">
        <p14:creationId xmlns:p14="http://schemas.microsoft.com/office/powerpoint/2010/main" val="3109398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619250" y="838200"/>
            <a:ext cx="5010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3200" b="1" i="0" dirty="0"/>
              <a:t>     記 錄 有 關 資 料</a:t>
            </a:r>
          </a:p>
        </p:txBody>
      </p:sp>
      <p:sp>
        <p:nvSpPr>
          <p:cNvPr id="36867" name="Text Box 3"/>
          <p:cNvSpPr txBox="1">
            <a:spLocks noChangeArrowheads="1"/>
          </p:cNvSpPr>
          <p:nvPr/>
        </p:nvSpPr>
        <p:spPr bwMode="auto">
          <a:xfrm>
            <a:off x="1066800" y="1524000"/>
            <a:ext cx="762000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lnSpc>
                <a:spcPct val="140000"/>
              </a:lnSpc>
              <a:spcBef>
                <a:spcPct val="50000"/>
              </a:spcBef>
            </a:pPr>
            <a:r>
              <a:rPr lang="zh-TW" altLang="en-US" sz="2000" i="0" dirty="0">
                <a:solidFill>
                  <a:schemeClr val="tx1"/>
                </a:solidFill>
                <a:latin typeface="Times New Roman" panose="02020603050405020304" pitchFamily="18" charset="0"/>
                <a:ea typeface="新細明體" panose="02020500000000000000" pitchFamily="18" charset="-120"/>
              </a:rPr>
              <a:t>1.目的：標準工時隨工作情況與方法而有變易，所以必須詳細記錄，以利日後參考與查證。</a:t>
            </a:r>
          </a:p>
          <a:p>
            <a:pPr eaLnBrk="1" hangingPunct="1">
              <a:lnSpc>
                <a:spcPct val="140000"/>
              </a:lnSpc>
              <a:spcBef>
                <a:spcPct val="50000"/>
              </a:spcBef>
            </a:pPr>
            <a:r>
              <a:rPr lang="zh-TW" altLang="en-US" sz="2000" i="0" dirty="0">
                <a:solidFill>
                  <a:schemeClr val="tx1"/>
                </a:solidFill>
                <a:latin typeface="Times New Roman" panose="02020603050405020304" pitchFamily="18" charset="0"/>
                <a:ea typeface="新細明體" panose="02020500000000000000" pitchFamily="18" charset="-120"/>
              </a:rPr>
              <a:t>2.記錄項目</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2.1.  產品名稱、圖樣、規格、零件。</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2.2  製造程序與操作方法、進刀速度、深度、轉速。</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2.3.  設備性能、工夾志量具。</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2.4.  材料規格。</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2.5.  作業員等級、能力、性別、姓名。</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2.6.  工作環境，如溫、濕度、照明、照音。</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2.7.  工作現場佈置。</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2.8.  研究案號、資料數、審核人、日期。</a:t>
            </a:r>
          </a:p>
          <a:p>
            <a:pPr eaLnBrk="1" hangingPunct="1">
              <a:spcBef>
                <a:spcPct val="15000"/>
              </a:spcBef>
            </a:pPr>
            <a:endParaRPr lang="zh-TW" altLang="en-US" sz="2000" i="0" dirty="0">
              <a:solidFill>
                <a:schemeClr val="tx1"/>
              </a:solidFill>
              <a:latin typeface="Times New Roman" panose="02020603050405020304" pitchFamily="18" charset="0"/>
              <a:ea typeface="新細明體" panose="02020500000000000000" pitchFamily="18"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51</a:t>
            </a:fld>
            <a:endParaRPr lang="en-US"/>
          </a:p>
        </p:txBody>
      </p:sp>
    </p:spTree>
    <p:extLst>
      <p:ext uri="{BB962C8B-B14F-4D97-AF65-F5344CB8AC3E}">
        <p14:creationId xmlns:p14="http://schemas.microsoft.com/office/powerpoint/2010/main" val="934881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2438400" y="5715000"/>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zh-TW" altLang="en-US" sz="2000" i="0"/>
              <a:t>工作的四個層次</a:t>
            </a:r>
          </a:p>
        </p:txBody>
      </p:sp>
      <p:sp>
        <p:nvSpPr>
          <p:cNvPr id="38915" name="AutoShape 6"/>
          <p:cNvSpPr>
            <a:spLocks/>
          </p:cNvSpPr>
          <p:nvPr/>
        </p:nvSpPr>
        <p:spPr bwMode="auto">
          <a:xfrm>
            <a:off x="4648200" y="2590800"/>
            <a:ext cx="304800" cy="2819400"/>
          </a:xfrm>
          <a:prstGeom prst="leftBrace">
            <a:avLst>
              <a:gd name="adj1" fmla="val 77083"/>
              <a:gd name="adj2" fmla="val 50000"/>
            </a:avLst>
          </a:pr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endParaRPr lang="en-US" altLang="en-US" i="0"/>
          </a:p>
        </p:txBody>
      </p:sp>
      <p:sp>
        <p:nvSpPr>
          <p:cNvPr id="38916" name="Text Box 7"/>
          <p:cNvSpPr txBox="1">
            <a:spLocks noChangeArrowheads="1"/>
          </p:cNvSpPr>
          <p:nvPr/>
        </p:nvSpPr>
        <p:spPr bwMode="auto">
          <a:xfrm>
            <a:off x="5029200" y="2667000"/>
            <a:ext cx="3352800"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nSpc>
                <a:spcPct val="120000"/>
              </a:lnSpc>
              <a:spcBef>
                <a:spcPct val="50000"/>
              </a:spcBef>
            </a:pPr>
            <a:r>
              <a:rPr lang="zh-TW" altLang="en-US" sz="1800" i="0"/>
              <a:t>----為進行某種活動所必需的作業串通，如裝配。</a:t>
            </a:r>
          </a:p>
          <a:p>
            <a:pPr>
              <a:lnSpc>
                <a:spcPct val="120000"/>
              </a:lnSpc>
              <a:spcBef>
                <a:spcPct val="50000"/>
              </a:spcBef>
            </a:pPr>
            <a:r>
              <a:rPr lang="zh-TW" altLang="en-US" sz="1800" i="0"/>
              <a:t>----由幾個連續單元集合而成[如伸手抓取材料在夾具上定位。</a:t>
            </a:r>
          </a:p>
          <a:p>
            <a:pPr>
              <a:lnSpc>
                <a:spcPct val="120000"/>
              </a:lnSpc>
              <a:spcBef>
                <a:spcPct val="50000"/>
              </a:spcBef>
            </a:pPr>
            <a:r>
              <a:rPr lang="zh-TW" altLang="en-US" sz="1800" i="0"/>
              <a:t>----由幾個連續動作集合而成[如伸手、抓取等。</a:t>
            </a:r>
          </a:p>
          <a:p>
            <a:pPr>
              <a:lnSpc>
                <a:spcPct val="120000"/>
              </a:lnSpc>
              <a:spcBef>
                <a:spcPct val="50000"/>
              </a:spcBef>
            </a:pPr>
            <a:r>
              <a:rPr lang="zh-TW" altLang="en-US" sz="1800" i="0"/>
              <a:t>----人的基本動作，如伸手、握取等。</a:t>
            </a:r>
          </a:p>
        </p:txBody>
      </p:sp>
      <p:sp>
        <p:nvSpPr>
          <p:cNvPr id="38917" name="AutoShape 8"/>
          <p:cNvSpPr>
            <a:spLocks noChangeArrowheads="1"/>
          </p:cNvSpPr>
          <p:nvPr/>
        </p:nvSpPr>
        <p:spPr bwMode="auto">
          <a:xfrm>
            <a:off x="2133600" y="2590800"/>
            <a:ext cx="2667000" cy="3048000"/>
          </a:xfrm>
          <a:prstGeom prst="triangle">
            <a:avLst>
              <a:gd name="adj" fmla="val 51130"/>
            </a:avLst>
          </a:prstGeom>
          <a:solidFill>
            <a:srgbClr val="E4ECD4"/>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endParaRPr lang="en-US" altLang="en-US" i="0"/>
          </a:p>
        </p:txBody>
      </p:sp>
      <p:sp>
        <p:nvSpPr>
          <p:cNvPr id="38918" name="AutoShape 9"/>
          <p:cNvSpPr>
            <a:spLocks noChangeArrowheads="1"/>
          </p:cNvSpPr>
          <p:nvPr/>
        </p:nvSpPr>
        <p:spPr bwMode="auto">
          <a:xfrm flipV="1">
            <a:off x="2133600" y="5029200"/>
            <a:ext cx="2743200" cy="609600"/>
          </a:xfrm>
          <a:custGeom>
            <a:avLst/>
            <a:gdLst>
              <a:gd name="T0" fmla="*/ 2595372 w 21600"/>
              <a:gd name="T1" fmla="*/ 304800 h 21600"/>
              <a:gd name="T2" fmla="*/ 1371600 w 21600"/>
              <a:gd name="T3" fmla="*/ 609600 h 21600"/>
              <a:gd name="T4" fmla="*/ 147828 w 21600"/>
              <a:gd name="T5" fmla="*/ 304800 h 21600"/>
              <a:gd name="T6" fmla="*/ 1371600 w 21600"/>
              <a:gd name="T7" fmla="*/ 0 h 21600"/>
              <a:gd name="T8" fmla="*/ 0 60000 65536"/>
              <a:gd name="T9" fmla="*/ 0 60000 65536"/>
              <a:gd name="T10" fmla="*/ 0 60000 65536"/>
              <a:gd name="T11" fmla="*/ 0 60000 65536"/>
              <a:gd name="T12" fmla="*/ 2964 w 21600"/>
              <a:gd name="T13" fmla="*/ 2964 h 21600"/>
              <a:gd name="T14" fmla="*/ 18636 w 21600"/>
              <a:gd name="T15" fmla="*/ 18636 h 21600"/>
            </a:gdLst>
            <a:ahLst/>
            <a:cxnLst>
              <a:cxn ang="T8">
                <a:pos x="T0" y="T1"/>
              </a:cxn>
              <a:cxn ang="T9">
                <a:pos x="T2" y="T3"/>
              </a:cxn>
              <a:cxn ang="T10">
                <a:pos x="T4" y="T5"/>
              </a:cxn>
              <a:cxn ang="T11">
                <a:pos x="T6" y="T7"/>
              </a:cxn>
            </a:cxnLst>
            <a:rect l="T12" t="T13" r="T14" b="T15"/>
            <a:pathLst>
              <a:path w="21600" h="21600">
                <a:moveTo>
                  <a:pt x="0" y="0"/>
                </a:moveTo>
                <a:lnTo>
                  <a:pt x="2327" y="21600"/>
                </a:lnTo>
                <a:lnTo>
                  <a:pt x="19273" y="21600"/>
                </a:lnTo>
                <a:lnTo>
                  <a:pt x="21600" y="0"/>
                </a:lnTo>
                <a:lnTo>
                  <a:pt x="0" y="0"/>
                </a:lnTo>
                <a:close/>
              </a:path>
            </a:pathLst>
          </a:custGeom>
          <a:solidFill>
            <a:srgbClr val="97B65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9" name="AutoShape 10"/>
          <p:cNvSpPr>
            <a:spLocks noChangeArrowheads="1"/>
          </p:cNvSpPr>
          <p:nvPr/>
        </p:nvSpPr>
        <p:spPr bwMode="auto">
          <a:xfrm flipV="1">
            <a:off x="2438400" y="4343400"/>
            <a:ext cx="2133600" cy="685800"/>
          </a:xfrm>
          <a:custGeom>
            <a:avLst/>
            <a:gdLst>
              <a:gd name="T0" fmla="*/ 1981976 w 21600"/>
              <a:gd name="T1" fmla="*/ 342900 h 21600"/>
              <a:gd name="T2" fmla="*/ 1066800 w 21600"/>
              <a:gd name="T3" fmla="*/ 685800 h 21600"/>
              <a:gd name="T4" fmla="*/ 151624 w 21600"/>
              <a:gd name="T5" fmla="*/ 342900 h 21600"/>
              <a:gd name="T6" fmla="*/ 1066800 w 21600"/>
              <a:gd name="T7" fmla="*/ 0 h 21600"/>
              <a:gd name="T8" fmla="*/ 0 60000 65536"/>
              <a:gd name="T9" fmla="*/ 0 60000 65536"/>
              <a:gd name="T10" fmla="*/ 0 60000 65536"/>
              <a:gd name="T11" fmla="*/ 0 60000 65536"/>
              <a:gd name="T12" fmla="*/ 3335 w 21600"/>
              <a:gd name="T13" fmla="*/ 3335 h 21600"/>
              <a:gd name="T14" fmla="*/ 18265 w 21600"/>
              <a:gd name="T15" fmla="*/ 18265 h 21600"/>
            </a:gdLst>
            <a:ahLst/>
            <a:cxnLst>
              <a:cxn ang="T8">
                <a:pos x="T0" y="T1"/>
              </a:cxn>
              <a:cxn ang="T9">
                <a:pos x="T2" y="T3"/>
              </a:cxn>
              <a:cxn ang="T10">
                <a:pos x="T4" y="T5"/>
              </a:cxn>
              <a:cxn ang="T11">
                <a:pos x="T6" y="T7"/>
              </a:cxn>
            </a:cxnLst>
            <a:rect l="T12" t="T13" r="T14" b="T15"/>
            <a:pathLst>
              <a:path w="21600" h="21600">
                <a:moveTo>
                  <a:pt x="0" y="0"/>
                </a:moveTo>
                <a:lnTo>
                  <a:pt x="3069" y="21600"/>
                </a:lnTo>
                <a:lnTo>
                  <a:pt x="18531" y="21600"/>
                </a:lnTo>
                <a:lnTo>
                  <a:pt x="21600" y="0"/>
                </a:lnTo>
                <a:lnTo>
                  <a:pt x="0" y="0"/>
                </a:lnTo>
                <a:close/>
              </a:path>
            </a:pathLst>
          </a:custGeom>
          <a:solidFill>
            <a:srgbClr val="B7CC8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0" name="AutoShape 11"/>
          <p:cNvSpPr>
            <a:spLocks noChangeArrowheads="1"/>
          </p:cNvSpPr>
          <p:nvPr/>
        </p:nvSpPr>
        <p:spPr bwMode="auto">
          <a:xfrm flipV="1">
            <a:off x="2743200" y="3657600"/>
            <a:ext cx="1524000" cy="685800"/>
          </a:xfrm>
          <a:custGeom>
            <a:avLst/>
            <a:gdLst>
              <a:gd name="T0" fmla="*/ 1370259 w 21600"/>
              <a:gd name="T1" fmla="*/ 342900 h 21600"/>
              <a:gd name="T2" fmla="*/ 762000 w 21600"/>
              <a:gd name="T3" fmla="*/ 685800 h 21600"/>
              <a:gd name="T4" fmla="*/ 153741 w 21600"/>
              <a:gd name="T5" fmla="*/ 342900 h 21600"/>
              <a:gd name="T6" fmla="*/ 762000 w 21600"/>
              <a:gd name="T7" fmla="*/ 0 h 21600"/>
              <a:gd name="T8" fmla="*/ 0 60000 65536"/>
              <a:gd name="T9" fmla="*/ 0 60000 65536"/>
              <a:gd name="T10" fmla="*/ 0 60000 65536"/>
              <a:gd name="T11" fmla="*/ 0 60000 65536"/>
              <a:gd name="T12" fmla="*/ 3979 w 21600"/>
              <a:gd name="T13" fmla="*/ 3979 h 21600"/>
              <a:gd name="T14" fmla="*/ 17621 w 21600"/>
              <a:gd name="T15" fmla="*/ 17621 h 21600"/>
            </a:gdLst>
            <a:ahLst/>
            <a:cxnLst>
              <a:cxn ang="T8">
                <a:pos x="T0" y="T1"/>
              </a:cxn>
              <a:cxn ang="T9">
                <a:pos x="T2" y="T3"/>
              </a:cxn>
              <a:cxn ang="T10">
                <a:pos x="T4" y="T5"/>
              </a:cxn>
              <a:cxn ang="T11">
                <a:pos x="T6" y="T7"/>
              </a:cxn>
            </a:cxnLst>
            <a:rect l="T12" t="T13" r="T14" b="T15"/>
            <a:pathLst>
              <a:path w="21600" h="21600">
                <a:moveTo>
                  <a:pt x="0" y="0"/>
                </a:moveTo>
                <a:lnTo>
                  <a:pt x="4357" y="21600"/>
                </a:lnTo>
                <a:lnTo>
                  <a:pt x="17243" y="21600"/>
                </a:lnTo>
                <a:lnTo>
                  <a:pt x="21600" y="0"/>
                </a:lnTo>
                <a:lnTo>
                  <a:pt x="0" y="0"/>
                </a:lnTo>
                <a:close/>
              </a:path>
            </a:pathLst>
          </a:custGeom>
          <a:solidFill>
            <a:srgbClr val="D2DFB7"/>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1" name="Rectangle 12"/>
          <p:cNvSpPr>
            <a:spLocks noChangeArrowheads="1"/>
          </p:cNvSpPr>
          <p:nvPr/>
        </p:nvSpPr>
        <p:spPr bwMode="auto">
          <a:xfrm>
            <a:off x="3124200" y="32004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lang="zh-TW" altLang="en-US" sz="2000" i="0"/>
              <a:t>制程</a:t>
            </a:r>
          </a:p>
        </p:txBody>
      </p:sp>
      <p:sp>
        <p:nvSpPr>
          <p:cNvPr id="38922" name="Rectangle 13"/>
          <p:cNvSpPr>
            <a:spLocks noChangeArrowheads="1"/>
          </p:cNvSpPr>
          <p:nvPr/>
        </p:nvSpPr>
        <p:spPr bwMode="auto">
          <a:xfrm>
            <a:off x="3124200" y="38100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lang="zh-TW" altLang="en-US" sz="2000" i="0" dirty="0"/>
              <a:t>作業</a:t>
            </a:r>
          </a:p>
        </p:txBody>
      </p:sp>
      <p:sp>
        <p:nvSpPr>
          <p:cNvPr id="38923" name="Rectangle 14"/>
          <p:cNvSpPr>
            <a:spLocks noChangeArrowheads="1"/>
          </p:cNvSpPr>
          <p:nvPr/>
        </p:nvSpPr>
        <p:spPr bwMode="auto">
          <a:xfrm>
            <a:off x="3124200" y="5105400"/>
            <a:ext cx="771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lang="zh-TW" altLang="en-US" sz="2000" i="0"/>
              <a:t>動作</a:t>
            </a:r>
          </a:p>
        </p:txBody>
      </p:sp>
      <p:sp>
        <p:nvSpPr>
          <p:cNvPr id="38924" name="Rectangle 15"/>
          <p:cNvSpPr>
            <a:spLocks noChangeArrowheads="1"/>
          </p:cNvSpPr>
          <p:nvPr/>
        </p:nvSpPr>
        <p:spPr bwMode="auto">
          <a:xfrm>
            <a:off x="3124200" y="44958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lang="zh-TW" altLang="en-US" sz="2000" i="0"/>
              <a:t>單元</a:t>
            </a:r>
          </a:p>
        </p:txBody>
      </p:sp>
      <p:sp>
        <p:nvSpPr>
          <p:cNvPr id="38925" name="Rectangle 16"/>
          <p:cNvSpPr>
            <a:spLocks noChangeArrowheads="1"/>
          </p:cNvSpPr>
          <p:nvPr/>
        </p:nvSpPr>
        <p:spPr bwMode="auto">
          <a:xfrm>
            <a:off x="1127125" y="1693863"/>
            <a:ext cx="7879080" cy="49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lnSpc>
                <a:spcPct val="120000"/>
              </a:lnSpc>
              <a:spcBef>
                <a:spcPct val="15000"/>
              </a:spcBef>
            </a:pPr>
            <a:r>
              <a:rPr lang="zh-TW" altLang="en-US" sz="2400" i="0"/>
              <a:t>1  將工作週程作業(</a:t>
            </a:r>
            <a:r>
              <a:rPr lang="en-US" altLang="zh-TW" sz="2400" i="0"/>
              <a:t>Cycle)</a:t>
            </a:r>
            <a:r>
              <a:rPr lang="zh-TW" altLang="en-US" sz="2400" i="0"/>
              <a:t>劃分為數個動作組成的部份。</a:t>
            </a:r>
          </a:p>
        </p:txBody>
      </p:sp>
      <p:sp>
        <p:nvSpPr>
          <p:cNvPr id="38926" name="Text Box 17"/>
          <p:cNvSpPr txBox="1">
            <a:spLocks noChangeArrowheads="1"/>
          </p:cNvSpPr>
          <p:nvPr/>
        </p:nvSpPr>
        <p:spPr bwMode="auto">
          <a:xfrm>
            <a:off x="3348038" y="730250"/>
            <a:ext cx="3803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b="1" i="0" dirty="0"/>
              <a:t>劃  分 單 元</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52</a:t>
            </a:fld>
            <a:endParaRPr lang="en-US"/>
          </a:p>
        </p:txBody>
      </p:sp>
    </p:spTree>
    <p:extLst>
      <p:ext uri="{BB962C8B-B14F-4D97-AF65-F5344CB8AC3E}">
        <p14:creationId xmlns:p14="http://schemas.microsoft.com/office/powerpoint/2010/main" val="2926505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3581400" y="838200"/>
            <a:ext cx="3294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b="1" i="0"/>
              <a:t>劃  分 單 元</a:t>
            </a:r>
          </a:p>
        </p:txBody>
      </p:sp>
      <p:sp>
        <p:nvSpPr>
          <p:cNvPr id="40963" name="Text Box 6"/>
          <p:cNvSpPr txBox="1">
            <a:spLocks noChangeArrowheads="1"/>
          </p:cNvSpPr>
          <p:nvPr/>
        </p:nvSpPr>
        <p:spPr bwMode="auto">
          <a:xfrm>
            <a:off x="1219200" y="1676400"/>
            <a:ext cx="7086600" cy="452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333500" indent="-1333500">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lnSpc>
                <a:spcPct val="120000"/>
              </a:lnSpc>
              <a:spcBef>
                <a:spcPct val="15000"/>
              </a:spcBef>
            </a:pPr>
            <a:r>
              <a:rPr lang="en-US" altLang="zh-TW" sz="2400" i="0" dirty="0">
                <a:solidFill>
                  <a:schemeClr val="tx1"/>
                </a:solidFill>
                <a:latin typeface="Times New Roman" panose="02020603050405020304" pitchFamily="18" charset="0"/>
                <a:ea typeface="新細明體" panose="02020500000000000000" pitchFamily="18" charset="-120"/>
              </a:rPr>
              <a:t>2  </a:t>
            </a:r>
            <a:r>
              <a:rPr lang="zh-TW" altLang="en-US" sz="2400" b="1" i="0" dirty="0">
                <a:solidFill>
                  <a:schemeClr val="tx1"/>
                </a:solidFill>
                <a:latin typeface="Times New Roman" panose="02020603050405020304" pitchFamily="18" charset="0"/>
                <a:ea typeface="新細明體" panose="02020500000000000000" pitchFamily="18" charset="-120"/>
              </a:rPr>
              <a:t>目的</a:t>
            </a:r>
            <a:r>
              <a:rPr lang="en-US" altLang="zh-TW" sz="2400" i="0" dirty="0">
                <a:solidFill>
                  <a:schemeClr val="tx1"/>
                </a:solidFill>
                <a:latin typeface="Times New Roman" panose="02020603050405020304" pitchFamily="18" charset="0"/>
                <a:ea typeface="新細明體" panose="02020500000000000000" pitchFamily="18" charset="-120"/>
              </a:rPr>
              <a:t>：</a:t>
            </a:r>
            <a:endParaRPr lang="en-US" altLang="zh-TW" sz="2000" i="0" dirty="0">
              <a:solidFill>
                <a:schemeClr val="tx1"/>
              </a:solidFill>
              <a:latin typeface="Times New Roman" panose="02020603050405020304" pitchFamily="18" charset="0"/>
              <a:ea typeface="新細明體" panose="02020500000000000000" pitchFamily="18" charset="-120"/>
            </a:endParaRP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2.1   便利確實記述。</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2.2  .明確作業方法細部以利檢討改善。</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2.3  .建立標準工時之基本數據。</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2.4   作業方法、條件改善或其他改變時，不必全部重測</a:t>
            </a:r>
            <a:r>
              <a:rPr lang="zh-TW" altLang="en-US" sz="2400" i="0" dirty="0">
                <a:solidFill>
                  <a:schemeClr val="tx1"/>
                </a:solidFill>
                <a:latin typeface="Times New Roman" panose="02020603050405020304" pitchFamily="18" charset="0"/>
                <a:ea typeface="新細明體" panose="02020500000000000000" pitchFamily="18" charset="-120"/>
              </a:rPr>
              <a:t>。</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2.5  .可方便用到相同其他作業單元。</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2.6  .可補救各單元的速度不均。</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2.7   便於生產線平衡。</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2.8   可將有效與無效時間分開。</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2.9   特殊單元，個別處理。</a:t>
            </a:r>
          </a:p>
          <a:p>
            <a:pPr eaLnBrk="1" hangingPunct="1">
              <a:spcBef>
                <a:spcPct val="15000"/>
              </a:spcBef>
            </a:pPr>
            <a:r>
              <a:rPr lang="zh-TW" altLang="en-US" sz="2000" i="0" dirty="0">
                <a:solidFill>
                  <a:schemeClr val="tx1"/>
                </a:solidFill>
                <a:latin typeface="Times New Roman" panose="02020603050405020304" pitchFamily="18" charset="0"/>
                <a:ea typeface="新細明體" panose="02020500000000000000" pitchFamily="18" charset="-120"/>
              </a:rPr>
              <a:t>      2.10  使觀測時間更趨精確。</a:t>
            </a:r>
          </a:p>
          <a:p>
            <a:pPr eaLnBrk="1" hangingPunct="1">
              <a:spcBef>
                <a:spcPct val="15000"/>
              </a:spcBef>
            </a:pPr>
            <a:endParaRPr lang="zh-TW" altLang="en-US" sz="2400" i="0" dirty="0">
              <a:solidFill>
                <a:schemeClr val="tx1"/>
              </a:solidFill>
              <a:latin typeface="Times New Roman" panose="02020603050405020304" pitchFamily="18" charset="0"/>
              <a:ea typeface="新細明體" panose="02020500000000000000" pitchFamily="18"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53</a:t>
            </a:fld>
            <a:endParaRPr lang="en-US"/>
          </a:p>
        </p:txBody>
      </p:sp>
    </p:spTree>
    <p:extLst>
      <p:ext uri="{BB962C8B-B14F-4D97-AF65-F5344CB8AC3E}">
        <p14:creationId xmlns:p14="http://schemas.microsoft.com/office/powerpoint/2010/main" val="2037158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2057401" y="1885950"/>
            <a:ext cx="3861197" cy="3469482"/>
            <a:chOff x="816" y="697"/>
            <a:chExt cx="3243" cy="2914"/>
          </a:xfrm>
        </p:grpSpPr>
        <p:sp>
          <p:nvSpPr>
            <p:cNvPr id="20484" name="Text Box 3"/>
            <p:cNvSpPr txBox="1">
              <a:spLocks noChangeArrowheads="1"/>
            </p:cNvSpPr>
            <p:nvPr/>
          </p:nvSpPr>
          <p:spPr bwMode="auto">
            <a:xfrm>
              <a:off x="816" y="697"/>
              <a:ext cx="134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676" tIns="32339" rIns="64676" bIns="32339">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en-US" altLang="zh-TW" sz="1500" dirty="0">
                  <a:solidFill>
                    <a:schemeClr val="tx1"/>
                  </a:solidFill>
                  <a:latin typeface="新細明體" panose="02020500000000000000" pitchFamily="18" charset="-120"/>
                  <a:ea typeface="新細明體" panose="02020500000000000000" pitchFamily="18" charset="-120"/>
                </a:rPr>
                <a:t>C. </a:t>
              </a:r>
              <a:r>
                <a:rPr lang="zh-TW" altLang="en-US" sz="1500" dirty="0">
                  <a:solidFill>
                    <a:schemeClr val="tx1"/>
                  </a:solidFill>
                  <a:latin typeface="新細明體" panose="02020500000000000000" pitchFamily="18" charset="-120"/>
                  <a:ea typeface="新細明體" panose="02020500000000000000" pitchFamily="18" charset="-120"/>
                </a:rPr>
                <a:t>單元劃分原則 </a:t>
              </a:r>
              <a:r>
                <a:rPr lang="en-US" altLang="zh-TW" sz="1500" dirty="0">
                  <a:solidFill>
                    <a:schemeClr val="tx1"/>
                  </a:solidFill>
                  <a:latin typeface="新細明體" panose="02020500000000000000" pitchFamily="18" charset="-120"/>
                  <a:ea typeface="新細明體" panose="02020500000000000000" pitchFamily="18" charset="-120"/>
                </a:rPr>
                <a:t>:</a:t>
              </a:r>
            </a:p>
          </p:txBody>
        </p:sp>
        <p:sp>
          <p:nvSpPr>
            <p:cNvPr id="20485" name="Text Box 4"/>
            <p:cNvSpPr txBox="1">
              <a:spLocks noChangeArrowheads="1"/>
            </p:cNvSpPr>
            <p:nvPr/>
          </p:nvSpPr>
          <p:spPr bwMode="auto">
            <a:xfrm>
              <a:off x="1008" y="1056"/>
              <a:ext cx="3051" cy="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676" tIns="32339" rIns="64676" bIns="32339">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en-US" altLang="zh-TW" sz="1125" b="1" i="0">
                  <a:solidFill>
                    <a:schemeClr val="tx1"/>
                  </a:solidFill>
                  <a:latin typeface="新細明體" panose="02020500000000000000" pitchFamily="18" charset="-120"/>
                  <a:ea typeface="新細明體" panose="02020500000000000000" pitchFamily="18" charset="-120"/>
                </a:rPr>
                <a:t>1. </a:t>
              </a:r>
              <a:r>
                <a:rPr lang="zh-TW" altLang="en-US" sz="1125" b="1" i="0">
                  <a:solidFill>
                    <a:schemeClr val="tx1"/>
                  </a:solidFill>
                  <a:latin typeface="新細明體" panose="02020500000000000000" pitchFamily="18" charset="-120"/>
                  <a:ea typeface="新細明體" panose="02020500000000000000" pitchFamily="18" charset="-120"/>
                </a:rPr>
                <a:t>越短越佳 </a:t>
              </a:r>
              <a:r>
                <a:rPr lang="en-US" altLang="zh-TW" sz="1125" b="1" i="0">
                  <a:solidFill>
                    <a:schemeClr val="tx1"/>
                  </a:solidFill>
                  <a:latin typeface="新細明體" panose="02020500000000000000" pitchFamily="18" charset="-120"/>
                  <a:ea typeface="新細明體" panose="02020500000000000000" pitchFamily="18" charset="-120"/>
                </a:rPr>
                <a:t>(0.04</a:t>
              </a:r>
              <a:r>
                <a:rPr lang="zh-TW" altLang="en-US" sz="1125" b="1" i="0">
                  <a:solidFill>
                    <a:schemeClr val="tx1"/>
                  </a:solidFill>
                  <a:latin typeface="新細明體" panose="02020500000000000000" pitchFamily="18" charset="-120"/>
                  <a:ea typeface="新細明體" panose="02020500000000000000" pitchFamily="18" charset="-120"/>
                </a:rPr>
                <a:t>分以上</a:t>
              </a:r>
              <a:r>
                <a:rPr lang="en-US" altLang="zh-TW" sz="1125" b="1" i="0">
                  <a:solidFill>
                    <a:schemeClr val="tx1"/>
                  </a:solidFill>
                  <a:latin typeface="新細明體" panose="02020500000000000000" pitchFamily="18" charset="-120"/>
                  <a:ea typeface="新細明體" panose="02020500000000000000" pitchFamily="18" charset="-120"/>
                </a:rPr>
                <a:t>)</a:t>
              </a:r>
            </a:p>
            <a:p>
              <a:pPr eaLnBrk="1" hangingPunct="1"/>
              <a:endParaRPr lang="zh-TW" altLang="zh-TW" sz="1125" b="1" i="0">
                <a:solidFill>
                  <a:schemeClr val="tx1"/>
                </a:solidFill>
                <a:latin typeface="新細明體" panose="02020500000000000000" pitchFamily="18" charset="-120"/>
                <a:ea typeface="新細明體" panose="02020500000000000000" pitchFamily="18" charset="-120"/>
              </a:endParaRPr>
            </a:p>
            <a:p>
              <a:pPr eaLnBrk="1" hangingPunct="1"/>
              <a:r>
                <a:rPr lang="en-US" altLang="zh-TW" sz="1125" b="1" i="0">
                  <a:solidFill>
                    <a:schemeClr val="tx1"/>
                  </a:solidFill>
                  <a:latin typeface="新細明體" panose="02020500000000000000" pitchFamily="18" charset="-120"/>
                  <a:ea typeface="新細明體" panose="02020500000000000000" pitchFamily="18" charset="-120"/>
                </a:rPr>
                <a:t>2. </a:t>
              </a:r>
              <a:r>
                <a:rPr lang="zh-TW" altLang="en-US" sz="1125" b="1" i="0">
                  <a:solidFill>
                    <a:schemeClr val="tx1"/>
                  </a:solidFill>
                  <a:latin typeface="新細明體" panose="02020500000000000000" pitchFamily="18" charset="-120"/>
                  <a:ea typeface="新細明體" panose="02020500000000000000" pitchFamily="18" charset="-120"/>
                </a:rPr>
                <a:t>分開 </a:t>
              </a:r>
              <a:r>
                <a:rPr lang="en-US" altLang="zh-TW" sz="1125" b="1" i="0">
                  <a:solidFill>
                    <a:schemeClr val="tx1"/>
                  </a:solidFill>
                  <a:latin typeface="新細明體" panose="02020500000000000000" pitchFamily="18" charset="-120"/>
                  <a:ea typeface="新細明體" panose="02020500000000000000" pitchFamily="18" charset="-120"/>
                </a:rPr>
                <a:t>MANUAL &amp; MACHINE TIME</a:t>
              </a:r>
            </a:p>
            <a:p>
              <a:pPr eaLnBrk="1" hangingPunct="1"/>
              <a:endParaRPr lang="en-US" altLang="zh-TW" sz="1125" b="1" i="0">
                <a:solidFill>
                  <a:schemeClr val="tx1"/>
                </a:solidFill>
                <a:latin typeface="新細明體" panose="02020500000000000000" pitchFamily="18" charset="-120"/>
                <a:ea typeface="新細明體" panose="02020500000000000000" pitchFamily="18" charset="-120"/>
              </a:endParaRPr>
            </a:p>
            <a:p>
              <a:pPr eaLnBrk="1" hangingPunct="1"/>
              <a:r>
                <a:rPr lang="en-US" altLang="zh-TW" sz="1125" b="1" i="0">
                  <a:solidFill>
                    <a:schemeClr val="tx1"/>
                  </a:solidFill>
                  <a:latin typeface="新細明體" panose="02020500000000000000" pitchFamily="18" charset="-120"/>
                  <a:ea typeface="新細明體" panose="02020500000000000000" pitchFamily="18" charset="-120"/>
                </a:rPr>
                <a:t>3. </a:t>
              </a:r>
              <a:r>
                <a:rPr lang="zh-TW" altLang="en-US" sz="1125" b="1" i="0">
                  <a:solidFill>
                    <a:schemeClr val="tx1"/>
                  </a:solidFill>
                  <a:latin typeface="新細明體" panose="02020500000000000000" pitchFamily="18" charset="-120"/>
                  <a:ea typeface="新細明體" panose="02020500000000000000" pitchFamily="18" charset="-120"/>
                </a:rPr>
                <a:t>段落分明</a:t>
              </a:r>
            </a:p>
            <a:p>
              <a:pPr eaLnBrk="1" hangingPunct="1"/>
              <a:endParaRPr lang="zh-TW" altLang="en-US" sz="1125" b="1" i="0">
                <a:solidFill>
                  <a:schemeClr val="tx1"/>
                </a:solidFill>
                <a:latin typeface="新細明體" panose="02020500000000000000" pitchFamily="18" charset="-120"/>
                <a:ea typeface="新細明體" panose="02020500000000000000" pitchFamily="18" charset="-120"/>
              </a:endParaRPr>
            </a:p>
            <a:p>
              <a:pPr eaLnBrk="1" hangingPunct="1"/>
              <a:r>
                <a:rPr lang="en-US" altLang="zh-TW" sz="1125" b="1" i="0">
                  <a:solidFill>
                    <a:schemeClr val="tx1"/>
                  </a:solidFill>
                  <a:latin typeface="新細明體" panose="02020500000000000000" pitchFamily="18" charset="-120"/>
                  <a:ea typeface="新細明體" panose="02020500000000000000" pitchFamily="18" charset="-120"/>
                </a:rPr>
                <a:t>4. </a:t>
              </a:r>
              <a:r>
                <a:rPr lang="zh-TW" altLang="en-US" sz="1125" b="1" i="0">
                  <a:solidFill>
                    <a:schemeClr val="tx1"/>
                  </a:solidFill>
                  <a:latin typeface="新細明體" panose="02020500000000000000" pitchFamily="18" charset="-120"/>
                  <a:ea typeface="新細明體" panose="02020500000000000000" pitchFamily="18" charset="-120"/>
                </a:rPr>
                <a:t>不變 </a:t>
              </a:r>
              <a:r>
                <a:rPr lang="en-US" altLang="zh-TW" sz="1125" b="1" i="0">
                  <a:solidFill>
                    <a:schemeClr val="tx1"/>
                  </a:solidFill>
                  <a:latin typeface="新細明體" panose="02020500000000000000" pitchFamily="18" charset="-120"/>
                  <a:ea typeface="新細明體" panose="02020500000000000000" pitchFamily="18" charset="-120"/>
                </a:rPr>
                <a:t>&amp; </a:t>
              </a:r>
              <a:r>
                <a:rPr lang="zh-TW" altLang="en-US" sz="1125" b="1" i="0">
                  <a:solidFill>
                    <a:schemeClr val="tx1"/>
                  </a:solidFill>
                  <a:latin typeface="新細明體" panose="02020500000000000000" pitchFamily="18" charset="-120"/>
                  <a:ea typeface="新細明體" panose="02020500000000000000" pitchFamily="18" charset="-120"/>
                </a:rPr>
                <a:t>可變單元明確劃分</a:t>
              </a:r>
            </a:p>
            <a:p>
              <a:pPr eaLnBrk="1" hangingPunct="1"/>
              <a:endParaRPr lang="zh-TW" altLang="en-US" sz="1125" b="1" i="0">
                <a:solidFill>
                  <a:schemeClr val="tx1"/>
                </a:solidFill>
                <a:latin typeface="新細明體" panose="02020500000000000000" pitchFamily="18" charset="-120"/>
                <a:ea typeface="新細明體" panose="02020500000000000000" pitchFamily="18" charset="-120"/>
              </a:endParaRPr>
            </a:p>
            <a:p>
              <a:pPr eaLnBrk="1" hangingPunct="1"/>
              <a:r>
                <a:rPr lang="en-US" altLang="zh-TW" sz="1125" b="1" i="0">
                  <a:solidFill>
                    <a:schemeClr val="tx1"/>
                  </a:solidFill>
                  <a:latin typeface="新細明體" panose="02020500000000000000" pitchFamily="18" charset="-120"/>
                  <a:ea typeface="新細明體" panose="02020500000000000000" pitchFamily="18" charset="-120"/>
                </a:rPr>
                <a:t>5. </a:t>
              </a:r>
              <a:r>
                <a:rPr lang="zh-TW" altLang="en-US" sz="1125" b="1" i="0">
                  <a:solidFill>
                    <a:schemeClr val="tx1"/>
                  </a:solidFill>
                  <a:latin typeface="新細明體" panose="02020500000000000000" pitchFamily="18" charset="-120"/>
                  <a:ea typeface="新細明體" panose="02020500000000000000" pitchFamily="18" charset="-120"/>
                </a:rPr>
                <a:t>規則 </a:t>
              </a:r>
              <a:r>
                <a:rPr lang="en-US" altLang="zh-TW" sz="1125" b="1" i="0">
                  <a:solidFill>
                    <a:schemeClr val="tx1"/>
                  </a:solidFill>
                  <a:latin typeface="新細明體" panose="02020500000000000000" pitchFamily="18" charset="-120"/>
                  <a:ea typeface="新細明體" panose="02020500000000000000" pitchFamily="18" charset="-120"/>
                </a:rPr>
                <a:t>&amp; </a:t>
              </a:r>
              <a:r>
                <a:rPr lang="zh-TW" altLang="en-US" sz="1125" b="1" i="0">
                  <a:solidFill>
                    <a:schemeClr val="tx1"/>
                  </a:solidFill>
                  <a:latin typeface="新細明體" panose="02020500000000000000" pitchFamily="18" charset="-120"/>
                  <a:ea typeface="新細明體" panose="02020500000000000000" pitchFamily="18" charset="-120"/>
                </a:rPr>
                <a:t>間歇性單元明確劃分</a:t>
              </a:r>
            </a:p>
            <a:p>
              <a:pPr eaLnBrk="1" hangingPunct="1"/>
              <a:endParaRPr lang="zh-TW" altLang="en-US" sz="1125" b="1" i="0">
                <a:solidFill>
                  <a:schemeClr val="tx1"/>
                </a:solidFill>
                <a:latin typeface="新細明體" panose="02020500000000000000" pitchFamily="18" charset="-120"/>
                <a:ea typeface="新細明體" panose="02020500000000000000" pitchFamily="18" charset="-120"/>
              </a:endParaRPr>
            </a:p>
            <a:p>
              <a:pPr eaLnBrk="1" hangingPunct="1"/>
              <a:r>
                <a:rPr lang="en-US" altLang="zh-TW" sz="1125" b="1" i="0">
                  <a:solidFill>
                    <a:schemeClr val="tx1"/>
                  </a:solidFill>
                  <a:latin typeface="新細明體" panose="02020500000000000000" pitchFamily="18" charset="-120"/>
                  <a:ea typeface="新細明體" panose="02020500000000000000" pitchFamily="18" charset="-120"/>
                </a:rPr>
                <a:t>6. </a:t>
              </a:r>
              <a:r>
                <a:rPr lang="zh-TW" altLang="en-US" sz="1125" b="1" i="0">
                  <a:solidFill>
                    <a:schemeClr val="tx1"/>
                  </a:solidFill>
                  <a:latin typeface="新細明體" panose="02020500000000000000" pitchFamily="18" charset="-120"/>
                  <a:ea typeface="新細明體" panose="02020500000000000000" pitchFamily="18" charset="-120"/>
                </a:rPr>
                <a:t>物料搬運 </a:t>
              </a:r>
              <a:r>
                <a:rPr lang="en-US" altLang="zh-TW" sz="1125" b="1" i="0">
                  <a:solidFill>
                    <a:schemeClr val="tx1"/>
                  </a:solidFill>
                  <a:latin typeface="新細明體" panose="02020500000000000000" pitchFamily="18" charset="-120"/>
                  <a:ea typeface="新細明體" panose="02020500000000000000" pitchFamily="18" charset="-120"/>
                </a:rPr>
                <a:t>&amp; </a:t>
              </a:r>
              <a:r>
                <a:rPr lang="zh-TW" altLang="en-US" sz="1125" b="1" i="0">
                  <a:solidFill>
                    <a:schemeClr val="tx1"/>
                  </a:solidFill>
                  <a:latin typeface="新細明體" panose="02020500000000000000" pitchFamily="18" charset="-120"/>
                  <a:ea typeface="新細明體" panose="02020500000000000000" pitchFamily="18" charset="-120"/>
                </a:rPr>
                <a:t>其他單元分開</a:t>
              </a:r>
            </a:p>
          </p:txBody>
        </p:sp>
        <p:sp>
          <p:nvSpPr>
            <p:cNvPr id="20486" name="Text Box 5"/>
            <p:cNvSpPr txBox="1">
              <a:spLocks noChangeArrowheads="1"/>
            </p:cNvSpPr>
            <p:nvPr/>
          </p:nvSpPr>
          <p:spPr bwMode="auto">
            <a:xfrm>
              <a:off x="816" y="2776"/>
              <a:ext cx="1028"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676" tIns="32339" rIns="64676" bIns="32339">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en-US" altLang="zh-TW" sz="1500">
                  <a:solidFill>
                    <a:schemeClr val="tx1"/>
                  </a:solidFill>
                  <a:latin typeface="新細明體" panose="02020500000000000000" pitchFamily="18" charset="-120"/>
                  <a:ea typeface="新細明體" panose="02020500000000000000" pitchFamily="18" charset="-120"/>
                </a:rPr>
                <a:t>D. </a:t>
              </a:r>
              <a:r>
                <a:rPr lang="zh-TW" altLang="en-US" sz="1500">
                  <a:solidFill>
                    <a:schemeClr val="tx1"/>
                  </a:solidFill>
                  <a:latin typeface="新細明體" panose="02020500000000000000" pitchFamily="18" charset="-120"/>
                  <a:ea typeface="新細明體" panose="02020500000000000000" pitchFamily="18" charset="-120"/>
                </a:rPr>
                <a:t>測時方法 </a:t>
              </a:r>
              <a:r>
                <a:rPr lang="en-US" altLang="zh-TW" sz="1500">
                  <a:solidFill>
                    <a:schemeClr val="tx1"/>
                  </a:solidFill>
                  <a:latin typeface="新細明體" panose="02020500000000000000" pitchFamily="18" charset="-120"/>
                  <a:ea typeface="新細明體" panose="02020500000000000000" pitchFamily="18" charset="-120"/>
                </a:rPr>
                <a:t>:</a:t>
              </a:r>
            </a:p>
          </p:txBody>
        </p:sp>
        <p:sp>
          <p:nvSpPr>
            <p:cNvPr id="20487" name="Text Box 6"/>
            <p:cNvSpPr txBox="1">
              <a:spLocks noChangeArrowheads="1"/>
            </p:cNvSpPr>
            <p:nvPr/>
          </p:nvSpPr>
          <p:spPr bwMode="auto">
            <a:xfrm>
              <a:off x="1008" y="3120"/>
              <a:ext cx="2159"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676" tIns="32339" rIns="64676" bIns="32339">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en-US" altLang="zh-TW" sz="1125" b="1" i="0">
                  <a:solidFill>
                    <a:schemeClr val="tx1"/>
                  </a:solidFill>
                  <a:latin typeface="新細明體" panose="02020500000000000000" pitchFamily="18" charset="-120"/>
                  <a:ea typeface="新細明體" panose="02020500000000000000" pitchFamily="18" charset="-120"/>
                </a:rPr>
                <a:t>1. </a:t>
              </a:r>
              <a:r>
                <a:rPr lang="zh-TW" altLang="en-US" sz="1125" b="1" i="0">
                  <a:solidFill>
                    <a:schemeClr val="tx1"/>
                  </a:solidFill>
                  <a:latin typeface="新細明體" panose="02020500000000000000" pitchFamily="18" charset="-120"/>
                  <a:ea typeface="新細明體" panose="02020500000000000000" pitchFamily="18" charset="-120"/>
                </a:rPr>
                <a:t>連續測時法 </a:t>
              </a:r>
              <a:r>
                <a:rPr lang="en-US" altLang="zh-TW" sz="1125" b="1" i="0">
                  <a:solidFill>
                    <a:schemeClr val="tx1"/>
                  </a:solidFill>
                  <a:latin typeface="新細明體" panose="02020500000000000000" pitchFamily="18" charset="-120"/>
                  <a:ea typeface="新細明體" panose="02020500000000000000" pitchFamily="18" charset="-120"/>
                </a:rPr>
                <a:t>(CONTINUOUS METHOD</a:t>
              </a:r>
            </a:p>
            <a:p>
              <a:pPr eaLnBrk="1" hangingPunct="1"/>
              <a:endParaRPr lang="en-US" altLang="zh-TW" sz="1125" b="1" i="0">
                <a:solidFill>
                  <a:schemeClr val="tx1"/>
                </a:solidFill>
                <a:latin typeface="新細明體" panose="02020500000000000000" pitchFamily="18" charset="-120"/>
                <a:ea typeface="新細明體" panose="02020500000000000000" pitchFamily="18" charset="-120"/>
              </a:endParaRPr>
            </a:p>
            <a:p>
              <a:pPr eaLnBrk="1" hangingPunct="1"/>
              <a:r>
                <a:rPr lang="en-US" altLang="zh-TW" sz="1125" b="1" i="0">
                  <a:solidFill>
                    <a:schemeClr val="tx1"/>
                  </a:solidFill>
                  <a:latin typeface="新細明體" panose="02020500000000000000" pitchFamily="18" charset="-120"/>
                  <a:ea typeface="新細明體" panose="02020500000000000000" pitchFamily="18" charset="-120"/>
                </a:rPr>
                <a:t>2. </a:t>
              </a:r>
              <a:r>
                <a:rPr lang="zh-TW" altLang="en-US" sz="1125" b="1" i="0">
                  <a:solidFill>
                    <a:schemeClr val="tx1"/>
                  </a:solidFill>
                  <a:latin typeface="新細明體" panose="02020500000000000000" pitchFamily="18" charset="-120"/>
                  <a:ea typeface="新細明體" panose="02020500000000000000" pitchFamily="18" charset="-120"/>
                </a:rPr>
                <a:t>歸零法     </a:t>
              </a:r>
              <a:r>
                <a:rPr lang="en-US" altLang="zh-TW" sz="1125" b="1" i="0">
                  <a:solidFill>
                    <a:schemeClr val="tx1"/>
                  </a:solidFill>
                  <a:latin typeface="新細明體" panose="02020500000000000000" pitchFamily="18" charset="-120"/>
                  <a:ea typeface="新細明體" panose="02020500000000000000" pitchFamily="18" charset="-120"/>
                </a:rPr>
                <a:t>(SNAP-BACK METHOD)</a:t>
              </a:r>
            </a:p>
          </p:txBody>
        </p:sp>
      </p:grpSp>
      <p:sp>
        <p:nvSpPr>
          <p:cNvPr id="8" name="Text Box 3"/>
          <p:cNvSpPr txBox="1">
            <a:spLocks noChangeArrowheads="1"/>
          </p:cNvSpPr>
          <p:nvPr/>
        </p:nvSpPr>
        <p:spPr bwMode="auto">
          <a:xfrm>
            <a:off x="2335145" y="746656"/>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b="1" i="0" dirty="0"/>
              <a:t>單 元 劃 分</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54</a:t>
            </a:fld>
            <a:endParaRPr lang="en-US"/>
          </a:p>
        </p:txBody>
      </p:sp>
    </p:spTree>
    <p:extLst>
      <p:ext uri="{BB962C8B-B14F-4D97-AF65-F5344CB8AC3E}">
        <p14:creationId xmlns:p14="http://schemas.microsoft.com/office/powerpoint/2010/main" val="2566725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1657351" y="1935956"/>
            <a:ext cx="6190060" cy="3733800"/>
          </a:xfrm>
        </p:spPr>
        <p:txBody>
          <a:bodyPr>
            <a:normAutofit/>
          </a:bodyPr>
          <a:lstStyle/>
          <a:p>
            <a:pPr>
              <a:lnSpc>
                <a:spcPct val="90000"/>
              </a:lnSpc>
              <a:buFont typeface="Wingdings" panose="05000000000000000000" pitchFamily="2" charset="2"/>
              <a:buNone/>
              <a:defRPr/>
            </a:pPr>
            <a:r>
              <a:rPr lang="en-US" altLang="zh-TW" sz="1440" dirty="0"/>
              <a:t>4. </a:t>
            </a:r>
            <a:r>
              <a:rPr lang="zh-CN" altLang="en-US" sz="1440" dirty="0"/>
              <a:t>划分作业单元的理由与技巧</a:t>
            </a:r>
          </a:p>
          <a:p>
            <a:pPr>
              <a:lnSpc>
                <a:spcPct val="90000"/>
              </a:lnSpc>
              <a:buFont typeface="Wingdings" panose="05000000000000000000" pitchFamily="2" charset="2"/>
              <a:buNone/>
              <a:defRPr/>
            </a:pPr>
            <a:endParaRPr lang="zh-TW" altLang="en-US" sz="1440" dirty="0"/>
          </a:p>
          <a:p>
            <a:pPr>
              <a:lnSpc>
                <a:spcPct val="90000"/>
              </a:lnSpc>
              <a:buFont typeface="Wingdings" panose="05000000000000000000" pitchFamily="2" charset="2"/>
              <a:buNone/>
              <a:defRPr/>
            </a:pPr>
            <a:r>
              <a:rPr lang="zh-TW" altLang="en-US" sz="1764" dirty="0">
                <a:solidFill>
                  <a:srgbClr val="FF3300"/>
                </a:solidFill>
              </a:rPr>
              <a:t>                理由</a:t>
            </a:r>
            <a:r>
              <a:rPr lang="en-US" altLang="zh-TW" sz="1764" dirty="0">
                <a:solidFill>
                  <a:srgbClr val="FF3300"/>
                </a:solidFill>
              </a:rPr>
              <a:t>﹕</a:t>
            </a:r>
          </a:p>
          <a:p>
            <a:pPr>
              <a:lnSpc>
                <a:spcPct val="90000"/>
              </a:lnSpc>
              <a:buFont typeface="Wingdings" panose="05000000000000000000" pitchFamily="2" charset="2"/>
              <a:buNone/>
              <a:defRPr/>
            </a:pPr>
            <a:r>
              <a:rPr lang="en-US" altLang="zh-TW" sz="1440" dirty="0"/>
              <a:t>                   1.   </a:t>
            </a:r>
            <a:r>
              <a:rPr lang="zh-CN" altLang="en-US" sz="1440" dirty="0"/>
              <a:t>为了正确的给予评比</a:t>
            </a:r>
          </a:p>
          <a:p>
            <a:pPr>
              <a:lnSpc>
                <a:spcPct val="90000"/>
              </a:lnSpc>
              <a:buFont typeface="Wingdings" panose="05000000000000000000" pitchFamily="2" charset="2"/>
              <a:buNone/>
              <a:defRPr/>
            </a:pPr>
            <a:r>
              <a:rPr lang="zh-TW" altLang="en-US" sz="1440" dirty="0"/>
              <a:t>                   </a:t>
            </a:r>
            <a:r>
              <a:rPr lang="en-US" altLang="zh-TW" sz="1440" dirty="0"/>
              <a:t>2.  </a:t>
            </a:r>
            <a:r>
              <a:rPr lang="en-US" altLang="zh-CN" sz="1440" dirty="0"/>
              <a:t> </a:t>
            </a:r>
            <a:r>
              <a:rPr lang="zh-CN" altLang="en-US" sz="1440" dirty="0"/>
              <a:t>明确作业细节</a:t>
            </a:r>
            <a:r>
              <a:rPr lang="en-US" altLang="zh-TW" sz="1440" dirty="0"/>
              <a:t>﹐</a:t>
            </a:r>
            <a:r>
              <a:rPr lang="zh-CN" altLang="en-US" sz="1440" dirty="0"/>
              <a:t>提示改善</a:t>
            </a:r>
            <a:endParaRPr lang="zh-TW" altLang="en-US" sz="1440" dirty="0"/>
          </a:p>
          <a:p>
            <a:pPr>
              <a:lnSpc>
                <a:spcPct val="90000"/>
              </a:lnSpc>
              <a:buFont typeface="Wingdings" panose="05000000000000000000" pitchFamily="2" charset="2"/>
              <a:buNone/>
              <a:defRPr/>
            </a:pPr>
            <a:r>
              <a:rPr lang="zh-TW" altLang="en-US" sz="1440" dirty="0"/>
              <a:t>                   </a:t>
            </a:r>
            <a:r>
              <a:rPr lang="en-US" altLang="zh-TW" sz="1440" dirty="0"/>
              <a:t>3.   </a:t>
            </a:r>
            <a:r>
              <a:rPr lang="zh-CN" altLang="en-US" sz="1440" dirty="0"/>
              <a:t>作业条件</a:t>
            </a:r>
            <a:r>
              <a:rPr lang="zh-TW" altLang="en-US" sz="1440" dirty="0"/>
              <a:t>、 </a:t>
            </a:r>
            <a:r>
              <a:rPr lang="zh-CN" altLang="en-US" sz="1440" dirty="0"/>
              <a:t>方法改变时的局部重测</a:t>
            </a:r>
            <a:endParaRPr lang="zh-TW" altLang="en-US" sz="1440" dirty="0"/>
          </a:p>
          <a:p>
            <a:pPr>
              <a:lnSpc>
                <a:spcPct val="90000"/>
              </a:lnSpc>
              <a:buFont typeface="Wingdings" panose="05000000000000000000" pitchFamily="2" charset="2"/>
              <a:buNone/>
              <a:defRPr/>
            </a:pPr>
            <a:r>
              <a:rPr lang="zh-TW" altLang="en-US" sz="1440" dirty="0"/>
              <a:t>                   </a:t>
            </a:r>
            <a:r>
              <a:rPr lang="en-US" altLang="zh-TW" sz="1440" dirty="0"/>
              <a:t>4.   </a:t>
            </a:r>
            <a:r>
              <a:rPr lang="zh-CN" altLang="en-US" sz="1440" dirty="0"/>
              <a:t>日后综合数据编定之用</a:t>
            </a:r>
            <a:endParaRPr lang="zh-TW" altLang="en-US" sz="1440" dirty="0"/>
          </a:p>
          <a:p>
            <a:pPr>
              <a:lnSpc>
                <a:spcPct val="90000"/>
              </a:lnSpc>
              <a:buFont typeface="Wingdings" panose="05000000000000000000" pitchFamily="2" charset="2"/>
              <a:buNone/>
              <a:defRPr/>
            </a:pPr>
            <a:endParaRPr lang="zh-TW" altLang="en-US" sz="1440" dirty="0"/>
          </a:p>
          <a:p>
            <a:pPr>
              <a:lnSpc>
                <a:spcPct val="90000"/>
              </a:lnSpc>
              <a:buFont typeface="Wingdings" panose="05000000000000000000" pitchFamily="2" charset="2"/>
              <a:buNone/>
              <a:defRPr/>
            </a:pPr>
            <a:r>
              <a:rPr lang="zh-TW" altLang="en-US" sz="1764" dirty="0">
                <a:solidFill>
                  <a:srgbClr val="FF3300"/>
                </a:solidFill>
              </a:rPr>
              <a:t>                技巧</a:t>
            </a:r>
            <a:r>
              <a:rPr lang="en-US" altLang="zh-TW" sz="1764" dirty="0">
                <a:solidFill>
                  <a:srgbClr val="FF3300"/>
                </a:solidFill>
              </a:rPr>
              <a:t>﹕</a:t>
            </a:r>
          </a:p>
          <a:p>
            <a:pPr>
              <a:lnSpc>
                <a:spcPct val="90000"/>
              </a:lnSpc>
              <a:buFont typeface="Wingdings" panose="05000000000000000000" pitchFamily="2" charset="2"/>
              <a:buNone/>
              <a:defRPr/>
            </a:pPr>
            <a:r>
              <a:rPr lang="en-US" altLang="zh-TW" sz="1440" dirty="0"/>
              <a:t>                   1.   </a:t>
            </a:r>
            <a:r>
              <a:rPr lang="zh-CN" altLang="en-US" sz="1440" dirty="0"/>
              <a:t>要有明确的始止点</a:t>
            </a:r>
          </a:p>
          <a:p>
            <a:pPr>
              <a:lnSpc>
                <a:spcPct val="90000"/>
              </a:lnSpc>
              <a:buFont typeface="Wingdings" panose="05000000000000000000" pitchFamily="2" charset="2"/>
              <a:buNone/>
              <a:defRPr/>
            </a:pPr>
            <a:r>
              <a:rPr lang="zh-TW" altLang="en-US" sz="1440" dirty="0"/>
              <a:t>                   </a:t>
            </a:r>
            <a:r>
              <a:rPr lang="en-US" altLang="zh-TW" sz="1440" dirty="0"/>
              <a:t>2.   </a:t>
            </a:r>
            <a:r>
              <a:rPr lang="zh-CN" altLang="en-US" sz="1440" dirty="0"/>
              <a:t>工时太短的单元不宜划分</a:t>
            </a:r>
            <a:endParaRPr lang="zh-TW" altLang="en-US" sz="1440" dirty="0"/>
          </a:p>
          <a:p>
            <a:pPr>
              <a:lnSpc>
                <a:spcPct val="90000"/>
              </a:lnSpc>
              <a:buFont typeface="Wingdings" panose="05000000000000000000" pitchFamily="2" charset="2"/>
              <a:buNone/>
              <a:defRPr/>
            </a:pPr>
            <a:r>
              <a:rPr lang="zh-TW" altLang="en-US" sz="1440" dirty="0"/>
              <a:t>                   </a:t>
            </a:r>
            <a:r>
              <a:rPr lang="en-US" altLang="zh-TW" sz="1440" dirty="0"/>
              <a:t>3.   </a:t>
            </a:r>
            <a:r>
              <a:rPr lang="zh-CN" altLang="en-US" sz="1440" dirty="0"/>
              <a:t>区分手动单元与机械自动单元</a:t>
            </a:r>
          </a:p>
          <a:p>
            <a:pPr>
              <a:lnSpc>
                <a:spcPct val="90000"/>
              </a:lnSpc>
              <a:buFont typeface="Wingdings" panose="05000000000000000000" pitchFamily="2" charset="2"/>
              <a:buNone/>
              <a:defRPr/>
            </a:pPr>
            <a:r>
              <a:rPr lang="zh-TW" altLang="en-US" sz="1440" dirty="0"/>
              <a:t>                   </a:t>
            </a:r>
            <a:r>
              <a:rPr lang="en-US" altLang="zh-TW" sz="1440" dirty="0"/>
              <a:t>4.   </a:t>
            </a:r>
            <a:r>
              <a:rPr lang="zh-CN" altLang="en-US" sz="1440" dirty="0"/>
              <a:t>区分机械内</a:t>
            </a:r>
            <a:r>
              <a:rPr lang="zh-TW" altLang="en-US" sz="1440" dirty="0"/>
              <a:t>、</a:t>
            </a:r>
            <a:r>
              <a:rPr lang="zh-CN" altLang="en-US" sz="1440" dirty="0"/>
              <a:t>外手动作业单元</a:t>
            </a:r>
            <a:endParaRPr lang="zh-TW" altLang="en-US" sz="1440" dirty="0"/>
          </a:p>
          <a:p>
            <a:pPr>
              <a:lnSpc>
                <a:spcPct val="90000"/>
              </a:lnSpc>
              <a:buFont typeface="Wingdings" panose="05000000000000000000" pitchFamily="2" charset="2"/>
              <a:buNone/>
              <a:defRPr/>
            </a:pPr>
            <a:r>
              <a:rPr lang="zh-TW" altLang="en-US" sz="1440" dirty="0"/>
              <a:t>                   </a:t>
            </a:r>
            <a:r>
              <a:rPr lang="en-US" altLang="zh-TW" sz="1440" dirty="0"/>
              <a:t>5.   </a:t>
            </a:r>
            <a:r>
              <a:rPr lang="zh-CN" altLang="en-US" sz="1440" dirty="0"/>
              <a:t>分离规则与不规则单元</a:t>
            </a:r>
            <a:endParaRPr lang="zh-TW" altLang="en-US" sz="1440" dirty="0"/>
          </a:p>
        </p:txBody>
      </p:sp>
      <p:sp>
        <p:nvSpPr>
          <p:cNvPr id="5" name="Text Box 3"/>
          <p:cNvSpPr txBox="1">
            <a:spLocks noChangeArrowheads="1"/>
          </p:cNvSpPr>
          <p:nvPr/>
        </p:nvSpPr>
        <p:spPr bwMode="auto">
          <a:xfrm>
            <a:off x="3200400" y="7620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b="1" i="0" dirty="0"/>
              <a:t>單 元 劃 分</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922-ED14-4A0C-ADED-E5CF19D529FF}" type="slidenum">
              <a:rPr lang="en-US" smtClean="0"/>
              <a:pPr/>
              <a:t>55</a:t>
            </a:fld>
            <a:endParaRPr lang="en-US"/>
          </a:p>
        </p:txBody>
      </p:sp>
    </p:spTree>
    <p:extLst>
      <p:ext uri="{BB962C8B-B14F-4D97-AF65-F5344CB8AC3E}">
        <p14:creationId xmlns:p14="http://schemas.microsoft.com/office/powerpoint/2010/main" val="1721739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124200" y="7620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zh-TW" altLang="en-US" b="1" i="0"/>
              <a:t>測 時 實 施</a:t>
            </a:r>
          </a:p>
        </p:txBody>
      </p:sp>
      <p:sp>
        <p:nvSpPr>
          <p:cNvPr id="45059" name="Text Box 3"/>
          <p:cNvSpPr txBox="1">
            <a:spLocks noChangeArrowheads="1"/>
          </p:cNvSpPr>
          <p:nvPr/>
        </p:nvSpPr>
        <p:spPr bwMode="auto">
          <a:xfrm>
            <a:off x="1042988" y="1733550"/>
            <a:ext cx="4649787"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zh-TW" altLang="en-US" b="1" i="0" dirty="0"/>
              <a:t>1.</a:t>
            </a:r>
            <a:r>
              <a:rPr lang="zh-TW" altLang="en-US" sz="2800" b="1" i="0" dirty="0"/>
              <a:t>測量方法</a:t>
            </a:r>
            <a:endParaRPr lang="zh-TW" altLang="en-US" sz="2800" i="0" dirty="0"/>
          </a:p>
          <a:p>
            <a:pPr>
              <a:spcBef>
                <a:spcPct val="50000"/>
              </a:spcBef>
            </a:pPr>
            <a:r>
              <a:rPr lang="zh-TW" altLang="en-US" sz="2000" i="0" dirty="0"/>
              <a:t>   1.1 歸零法</a:t>
            </a:r>
          </a:p>
          <a:p>
            <a:pPr>
              <a:lnSpc>
                <a:spcPct val="110000"/>
              </a:lnSpc>
              <a:spcBef>
                <a:spcPct val="50000"/>
              </a:spcBef>
            </a:pPr>
            <a:r>
              <a:rPr lang="zh-TW" altLang="en-US" sz="2000" i="0" dirty="0"/>
              <a:t>   1.2 連續測時法</a:t>
            </a:r>
            <a:endParaRPr lang="zh-TW" altLang="en-US" sz="1800" i="0" dirty="0"/>
          </a:p>
          <a:p>
            <a:pPr>
              <a:lnSpc>
                <a:spcPct val="260000"/>
              </a:lnSpc>
              <a:spcBef>
                <a:spcPct val="50000"/>
              </a:spcBef>
            </a:pPr>
            <a:r>
              <a:rPr lang="zh-TW" altLang="en-US" b="1" i="0" dirty="0"/>
              <a:t> 2.</a:t>
            </a:r>
            <a:r>
              <a:rPr lang="zh-TW" altLang="en-US" sz="2800" b="1" i="0" dirty="0"/>
              <a:t>觀測作業員操作</a:t>
            </a:r>
            <a:endParaRPr lang="zh-TW" altLang="en-US" sz="2800" i="0" dirty="0"/>
          </a:p>
          <a:p>
            <a:pPr>
              <a:spcBef>
                <a:spcPct val="50000"/>
              </a:spcBef>
            </a:pPr>
            <a:r>
              <a:rPr lang="zh-TW" altLang="en-US" sz="2000" i="0" dirty="0"/>
              <a:t>   2.1 站在作業員後方數呎</a:t>
            </a:r>
          </a:p>
          <a:p>
            <a:pPr>
              <a:spcBef>
                <a:spcPct val="50000"/>
              </a:spcBef>
            </a:pPr>
            <a:r>
              <a:rPr lang="zh-TW" altLang="en-US" sz="2000" i="0" dirty="0"/>
              <a:t>   2.2 宜取易於觀察詳細確實位置</a:t>
            </a:r>
          </a:p>
          <a:p>
            <a:pPr>
              <a:spcBef>
                <a:spcPct val="50000"/>
              </a:spcBef>
            </a:pPr>
            <a:r>
              <a:rPr lang="zh-TW" altLang="en-US" sz="2000" i="0" dirty="0"/>
              <a:t>   2.3 不可與作業員談話</a:t>
            </a:r>
            <a:endParaRPr lang="zh-TW" altLang="en-US" sz="1800" i="0" dirty="0"/>
          </a:p>
          <a:p>
            <a:pPr>
              <a:spcBef>
                <a:spcPct val="50000"/>
              </a:spcBef>
            </a:pPr>
            <a:r>
              <a:rPr lang="zh-TW" altLang="en-US" sz="1800" i="0" dirty="0"/>
              <a:t> </a:t>
            </a:r>
          </a:p>
        </p:txBody>
      </p:sp>
      <p:sp>
        <p:nvSpPr>
          <p:cNvPr id="45060" name="Rectangle 5"/>
          <p:cNvSpPr>
            <a:spLocks noChangeArrowheads="1"/>
          </p:cNvSpPr>
          <p:nvPr/>
        </p:nvSpPr>
        <p:spPr bwMode="auto">
          <a:xfrm>
            <a:off x="5292725" y="1706563"/>
            <a:ext cx="3571875" cy="387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3600" i="1">
                <a:solidFill>
                  <a:schemeClr val="tx2"/>
                </a:solidFill>
                <a:latin typeface="細明體" panose="02020509000000000000" pitchFamily="49" charset="-120"/>
                <a:ea typeface="細明體" panose="02020509000000000000" pitchFamily="49" charset="-120"/>
              </a:defRPr>
            </a:lvl1pPr>
            <a:lvl2pPr marL="936625" indent="-457200">
              <a:defRPr kumimoji="1" sz="3600" i="1">
                <a:solidFill>
                  <a:schemeClr val="tx2"/>
                </a:solidFill>
                <a:latin typeface="細明體" panose="02020509000000000000" pitchFamily="49" charset="-120"/>
                <a:ea typeface="細明體" panose="02020509000000000000" pitchFamily="49" charset="-120"/>
              </a:defRPr>
            </a:lvl2pPr>
            <a:lvl3pPr marL="1371600" indent="-457200">
              <a:defRPr kumimoji="1" sz="3600" i="1">
                <a:solidFill>
                  <a:schemeClr val="tx2"/>
                </a:solidFill>
                <a:latin typeface="細明體" panose="02020509000000000000" pitchFamily="49" charset="-120"/>
                <a:ea typeface="細明體" panose="02020509000000000000" pitchFamily="49" charset="-120"/>
              </a:defRPr>
            </a:lvl3pPr>
            <a:lvl4pPr marL="1828800" indent="-457200">
              <a:defRPr kumimoji="1" sz="3600" i="1">
                <a:solidFill>
                  <a:schemeClr val="tx2"/>
                </a:solidFill>
                <a:latin typeface="細明體" panose="02020509000000000000" pitchFamily="49" charset="-120"/>
                <a:ea typeface="細明體" panose="02020509000000000000" pitchFamily="49" charset="-120"/>
              </a:defRPr>
            </a:lvl4pPr>
            <a:lvl5pPr marL="2286000" indent="-457200">
              <a:defRPr kumimoji="1" sz="3600" i="1">
                <a:solidFill>
                  <a:schemeClr val="tx2"/>
                </a:solidFill>
                <a:latin typeface="細明體" panose="02020509000000000000" pitchFamily="49" charset="-120"/>
                <a:ea typeface="細明體" panose="02020509000000000000" pitchFamily="49" charset="-120"/>
              </a:defRPr>
            </a:lvl5pPr>
            <a:lvl6pPr marL="2743200" indent="-4572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3200400" indent="-4572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657600" indent="-4572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4114800" indent="-4572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nSpc>
                <a:spcPct val="110000"/>
              </a:lnSpc>
              <a:spcBef>
                <a:spcPct val="50000"/>
              </a:spcBef>
            </a:pPr>
            <a:r>
              <a:rPr lang="zh-TW" altLang="en-US" sz="2400" b="1" i="0" dirty="0">
                <a:solidFill>
                  <a:schemeClr val="tx1"/>
                </a:solidFill>
                <a:latin typeface="Times New Roman" panose="02020603050405020304" pitchFamily="18" charset="0"/>
                <a:ea typeface="新細明體" panose="02020500000000000000" pitchFamily="18" charset="-120"/>
              </a:rPr>
              <a:t>3.剔除異常值</a:t>
            </a:r>
            <a:endParaRPr lang="zh-TW" altLang="en-US" sz="2000" i="0" dirty="0">
              <a:solidFill>
                <a:schemeClr val="tx1"/>
              </a:solidFill>
              <a:latin typeface="Times New Roman" panose="02020603050405020304" pitchFamily="18" charset="0"/>
              <a:ea typeface="新細明體" panose="02020500000000000000" pitchFamily="18" charset="-120"/>
            </a:endParaRPr>
          </a:p>
          <a:p>
            <a:pPr>
              <a:lnSpc>
                <a:spcPct val="110000"/>
              </a:lnSpc>
              <a:spcBef>
                <a:spcPct val="50000"/>
              </a:spcBef>
            </a:pPr>
            <a:r>
              <a:rPr lang="zh-TW" altLang="en-US" sz="1800" i="0" dirty="0">
                <a:solidFill>
                  <a:schemeClr val="tx1"/>
                </a:solidFill>
                <a:latin typeface="Times New Roman" panose="02020603050405020304" pitchFamily="18" charset="0"/>
                <a:ea typeface="新細明體" panose="02020500000000000000" pitchFamily="18" charset="-120"/>
              </a:rPr>
              <a:t>     </a:t>
            </a:r>
            <a:r>
              <a:rPr lang="zh-TW" altLang="en-US" sz="2000" i="0" dirty="0">
                <a:solidFill>
                  <a:schemeClr val="tx1"/>
                </a:solidFill>
                <a:latin typeface="Times New Roman" panose="02020603050405020304" pitchFamily="18" charset="0"/>
                <a:ea typeface="新細明體" panose="02020500000000000000" pitchFamily="18" charset="-120"/>
              </a:rPr>
              <a:t>異常發生情況：</a:t>
            </a:r>
          </a:p>
          <a:p>
            <a:pPr lvl="1" eaLnBrk="1" hangingPunct="1">
              <a:spcBef>
                <a:spcPct val="50000"/>
              </a:spcBef>
              <a:buFontTx/>
              <a:buAutoNum type="arabicParenR"/>
            </a:pPr>
            <a:r>
              <a:rPr lang="zh-TW" altLang="en-US" sz="2000" i="0" dirty="0">
                <a:solidFill>
                  <a:schemeClr val="tx1"/>
                </a:solidFill>
                <a:latin typeface="Times New Roman" panose="02020603050405020304" pitchFamily="18" charset="0"/>
                <a:ea typeface="新細明體" panose="02020500000000000000" pitchFamily="18" charset="-120"/>
              </a:rPr>
              <a:t>不按標準化之操作單元操作，多加動作。</a:t>
            </a:r>
          </a:p>
          <a:p>
            <a:pPr lvl="1" eaLnBrk="1" hangingPunct="1">
              <a:lnSpc>
                <a:spcPct val="110000"/>
              </a:lnSpc>
              <a:spcBef>
                <a:spcPct val="50000"/>
              </a:spcBef>
              <a:buFontTx/>
              <a:buAutoNum type="arabicParenR"/>
            </a:pPr>
            <a:r>
              <a:rPr lang="zh-TW" altLang="en-US" sz="2000" i="0" dirty="0">
                <a:solidFill>
                  <a:schemeClr val="tx1"/>
                </a:solidFill>
                <a:latin typeface="Times New Roman" panose="02020603050405020304" pitchFamily="18" charset="0"/>
                <a:ea typeface="新細明體" panose="02020500000000000000" pitchFamily="18" charset="-120"/>
              </a:rPr>
              <a:t>遺漏操作單元。</a:t>
            </a:r>
          </a:p>
          <a:p>
            <a:pPr lvl="1" eaLnBrk="1" hangingPunct="1">
              <a:lnSpc>
                <a:spcPct val="110000"/>
              </a:lnSpc>
              <a:spcBef>
                <a:spcPct val="50000"/>
              </a:spcBef>
              <a:buFontTx/>
              <a:buAutoNum type="arabicParenR"/>
            </a:pPr>
            <a:r>
              <a:rPr lang="zh-TW" altLang="en-US" sz="2000" i="0" dirty="0">
                <a:solidFill>
                  <a:schemeClr val="tx1"/>
                </a:solidFill>
                <a:latin typeface="Times New Roman" panose="02020603050405020304" pitchFamily="18" charset="0"/>
                <a:ea typeface="新細明體" panose="02020500000000000000" pitchFamily="18" charset="-120"/>
              </a:rPr>
              <a:t>測時人員錯誤或疏忽。</a:t>
            </a:r>
          </a:p>
          <a:p>
            <a:pPr lvl="1" eaLnBrk="1" hangingPunct="1">
              <a:lnSpc>
                <a:spcPct val="110000"/>
              </a:lnSpc>
              <a:spcBef>
                <a:spcPct val="50000"/>
              </a:spcBef>
              <a:buFontTx/>
              <a:buAutoNum type="arabicParenR"/>
            </a:pPr>
            <a:r>
              <a:rPr lang="zh-TW" altLang="en-US" sz="2000" i="0" dirty="0">
                <a:solidFill>
                  <a:schemeClr val="tx1"/>
                </a:solidFill>
                <a:latin typeface="Times New Roman" panose="02020603050405020304" pitchFamily="18" charset="0"/>
                <a:ea typeface="新細明體" panose="02020500000000000000" pitchFamily="18" charset="-120"/>
              </a:rPr>
              <a:t>外來干擾因素，如：標準狀態改變，材料、物件不符。</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56</a:t>
            </a:fld>
            <a:endParaRPr lang="en-US"/>
          </a:p>
        </p:txBody>
      </p:sp>
    </p:spTree>
    <p:extLst>
      <p:ext uri="{BB962C8B-B14F-4D97-AF65-F5344CB8AC3E}">
        <p14:creationId xmlns:p14="http://schemas.microsoft.com/office/powerpoint/2010/main" val="3234834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143000" y="1752600"/>
            <a:ext cx="66690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3200" b="1" i="0" dirty="0"/>
              <a:t>4  測 時 注 意 事 項</a:t>
            </a:r>
          </a:p>
        </p:txBody>
      </p:sp>
      <p:sp>
        <p:nvSpPr>
          <p:cNvPr id="46083" name="Text Box 3"/>
          <p:cNvSpPr txBox="1">
            <a:spLocks noChangeArrowheads="1"/>
          </p:cNvSpPr>
          <p:nvPr/>
        </p:nvSpPr>
        <p:spPr bwMode="auto">
          <a:xfrm>
            <a:off x="1371600" y="2514600"/>
            <a:ext cx="73914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2000" i="0" dirty="0"/>
              <a:t> 4.1  合格測時人員。</a:t>
            </a:r>
          </a:p>
          <a:p>
            <a:pPr eaLnBrk="1" hangingPunct="1">
              <a:spcBef>
                <a:spcPct val="50000"/>
              </a:spcBef>
            </a:pPr>
            <a:r>
              <a:rPr lang="zh-TW" altLang="en-US" sz="2000" i="0" dirty="0"/>
              <a:t> 4.2  設備、工具、材料、安全、工法等已達到合適狀況。</a:t>
            </a:r>
          </a:p>
          <a:p>
            <a:pPr eaLnBrk="1" hangingPunct="1">
              <a:spcBef>
                <a:spcPct val="50000"/>
              </a:spcBef>
            </a:pPr>
            <a:r>
              <a:rPr lang="zh-TW" altLang="en-US" sz="2000" i="0" dirty="0"/>
              <a:t> 4.3  工作方法確認。</a:t>
            </a:r>
          </a:p>
          <a:p>
            <a:pPr eaLnBrk="1" hangingPunct="1">
              <a:spcBef>
                <a:spcPct val="50000"/>
              </a:spcBef>
            </a:pPr>
            <a:r>
              <a:rPr lang="zh-TW" altLang="en-US" sz="2000" i="0" dirty="0"/>
              <a:t> 4.4  組長、操作員之支持與合作。</a:t>
            </a:r>
          </a:p>
          <a:p>
            <a:pPr eaLnBrk="1" hangingPunct="1">
              <a:spcBef>
                <a:spcPct val="50000"/>
              </a:spcBef>
            </a:pPr>
            <a:r>
              <a:rPr lang="zh-TW" altLang="en-US" sz="2000" i="0" dirty="0"/>
              <a:t> 4.5  合適之測時對象。</a:t>
            </a:r>
          </a:p>
          <a:p>
            <a:pPr eaLnBrk="1" hangingPunct="1">
              <a:spcBef>
                <a:spcPct val="50000"/>
              </a:spcBef>
            </a:pPr>
            <a:r>
              <a:rPr lang="zh-TW" altLang="en-US" sz="2000" i="0" dirty="0"/>
              <a:t> 4.6  避免督導人員在場及祕密測時。</a:t>
            </a:r>
          </a:p>
          <a:p>
            <a:pPr eaLnBrk="1" hangingPunct="1">
              <a:spcBef>
                <a:spcPct val="50000"/>
              </a:spcBef>
            </a:pPr>
            <a:r>
              <a:rPr lang="zh-TW" altLang="en-US" sz="2000" i="0" dirty="0"/>
              <a:t> 4.7  注意操作人員之故意戲弄。</a:t>
            </a:r>
            <a:endParaRPr lang="zh-TW" altLang="zh-TW" sz="2000" i="0" dirty="0"/>
          </a:p>
        </p:txBody>
      </p:sp>
      <p:sp>
        <p:nvSpPr>
          <p:cNvPr id="46084" name="Text Box 4"/>
          <p:cNvSpPr txBox="1">
            <a:spLocks noChangeArrowheads="1"/>
          </p:cNvSpPr>
          <p:nvPr/>
        </p:nvSpPr>
        <p:spPr bwMode="auto">
          <a:xfrm>
            <a:off x="3124200" y="7620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zh-TW" altLang="en-US" b="1" i="0" dirty="0"/>
              <a:t>測 時 實 施</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57</a:t>
            </a:fld>
            <a:endParaRPr lang="en-US"/>
          </a:p>
        </p:txBody>
      </p:sp>
    </p:spTree>
    <p:extLst>
      <p:ext uri="{BB962C8B-B14F-4D97-AF65-F5344CB8AC3E}">
        <p14:creationId xmlns:p14="http://schemas.microsoft.com/office/powerpoint/2010/main" val="640882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1657351" y="1718072"/>
            <a:ext cx="5869781" cy="3499247"/>
          </a:xfrm>
        </p:spPr>
        <p:txBody>
          <a:bodyPr>
            <a:normAutofit/>
          </a:bodyPr>
          <a:lstStyle/>
          <a:p>
            <a:pPr>
              <a:buFont typeface="Wingdings" panose="05000000000000000000" pitchFamily="2" charset="2"/>
              <a:buNone/>
              <a:defRPr/>
            </a:pPr>
            <a:r>
              <a:rPr lang="zh-TW" altLang="en-US" sz="1440" dirty="0">
                <a:latin typeface="新細明體" panose="02020500000000000000" pitchFamily="18" charset="-120"/>
              </a:rPr>
              <a:t>        </a:t>
            </a:r>
          </a:p>
          <a:p>
            <a:pPr>
              <a:buFont typeface="Wingdings" panose="05000000000000000000" pitchFamily="2" charset="2"/>
              <a:buNone/>
              <a:defRPr/>
            </a:pPr>
            <a:r>
              <a:rPr lang="zh-TW" altLang="en-US" sz="1440" dirty="0">
                <a:latin typeface="新細明體" panose="02020500000000000000" pitchFamily="18" charset="-120"/>
              </a:rPr>
              <a:t>                  </a:t>
            </a:r>
            <a:r>
              <a:rPr lang="zh-CN" altLang="en-US" sz="1440" dirty="0">
                <a:latin typeface="新細明體" panose="02020500000000000000" pitchFamily="18" charset="-120"/>
              </a:rPr>
              <a:t>连续测时法</a:t>
            </a:r>
            <a:r>
              <a:rPr lang="en-US" altLang="zh-TW" sz="1440" dirty="0">
                <a:latin typeface="新細明體" panose="02020500000000000000" pitchFamily="18" charset="-120"/>
              </a:rPr>
              <a:t>﹕</a:t>
            </a:r>
            <a:r>
              <a:rPr lang="zh-CN" altLang="en-US" sz="1440" dirty="0">
                <a:latin typeface="新細明體" panose="02020500000000000000" pitchFamily="18" charset="-120"/>
              </a:rPr>
              <a:t>测时工作开始就按下秒表</a:t>
            </a:r>
            <a:r>
              <a:rPr lang="en-US" altLang="zh-TW" sz="1440" dirty="0">
                <a:latin typeface="新細明體" panose="02020500000000000000" pitchFamily="18" charset="-120"/>
              </a:rPr>
              <a:t>﹐</a:t>
            </a:r>
            <a:r>
              <a:rPr lang="zh-CN" altLang="en-US" sz="1440" dirty="0">
                <a:latin typeface="新細明體" panose="02020500000000000000" pitchFamily="18" charset="-120"/>
              </a:rPr>
              <a:t>中间</a:t>
            </a:r>
            <a:r>
              <a:rPr lang="zh-TW" altLang="en-US" sz="1440" dirty="0">
                <a:latin typeface="新細明體" panose="02020500000000000000" pitchFamily="18" charset="-120"/>
              </a:rPr>
              <a:t>包括各周程</a:t>
            </a:r>
            <a:endParaRPr lang="zh-TW" altLang="zh-CN" sz="1440" dirty="0">
              <a:latin typeface="新細明體" panose="02020500000000000000" pitchFamily="18" charset="-120"/>
            </a:endParaRPr>
          </a:p>
          <a:p>
            <a:pPr>
              <a:buFont typeface="Wingdings" panose="05000000000000000000" pitchFamily="2" charset="2"/>
              <a:buNone/>
              <a:defRPr/>
            </a:pP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各作</a:t>
            </a:r>
            <a:r>
              <a:rPr lang="zh-CN" altLang="en-US" sz="1440" dirty="0">
                <a:latin typeface="新細明體" panose="02020500000000000000" pitchFamily="18" charset="-120"/>
              </a:rPr>
              <a:t>业单</a:t>
            </a:r>
            <a:r>
              <a:rPr lang="zh-TW" altLang="en-US" sz="1440" dirty="0">
                <a:latin typeface="新細明體" panose="02020500000000000000" pitchFamily="18" charset="-120"/>
              </a:rPr>
              <a:t>元</a:t>
            </a:r>
            <a:r>
              <a:rPr lang="en-US" altLang="zh-TW" sz="1440" dirty="0">
                <a:latin typeface="新細明體" panose="02020500000000000000" pitchFamily="18" charset="-120"/>
              </a:rPr>
              <a:t>﹐</a:t>
            </a:r>
            <a:r>
              <a:rPr lang="zh-TW" altLang="en-US" sz="1440" dirty="0">
                <a:latin typeface="新細明體" panose="02020500000000000000" pitchFamily="18" charset="-120"/>
              </a:rPr>
              <a:t>直到完成</a:t>
            </a:r>
            <a:r>
              <a:rPr lang="zh-CN" altLang="en-US" sz="1440" dirty="0">
                <a:latin typeface="新細明體" panose="02020500000000000000" pitchFamily="18" charset="-120"/>
              </a:rPr>
              <a:t>时</a:t>
            </a:r>
            <a:r>
              <a:rPr lang="zh-TW" altLang="en-US" sz="1440" dirty="0">
                <a:latin typeface="新細明體" panose="02020500000000000000" pitchFamily="18" charset="-120"/>
              </a:rPr>
              <a:t>才按停秒表。</a:t>
            </a:r>
          </a:p>
          <a:p>
            <a:pPr>
              <a:buFont typeface="Wingdings" panose="05000000000000000000" pitchFamily="2" charset="2"/>
              <a:buNone/>
              <a:defRPr/>
            </a:pPr>
            <a:endParaRPr lang="zh-TW" altLang="en-US" sz="1440" dirty="0">
              <a:latin typeface="新細明體" panose="02020500000000000000" pitchFamily="18" charset="-120"/>
            </a:endParaRPr>
          </a:p>
          <a:p>
            <a:pPr>
              <a:buFont typeface="Wingdings" panose="05000000000000000000" pitchFamily="2" charset="2"/>
              <a:buNone/>
              <a:defRPr/>
            </a:pPr>
            <a:r>
              <a:rPr lang="zh-TW" altLang="en-US" sz="1440" dirty="0">
                <a:latin typeface="新細明體" panose="02020500000000000000" pitchFamily="18" charset="-120"/>
              </a:rPr>
              <a:t>                 </a:t>
            </a:r>
            <a:r>
              <a:rPr lang="zh-TW" altLang="zh-CN" sz="1440" dirty="0">
                <a:latin typeface="新細明體" panose="02020500000000000000" pitchFamily="18" charset="-120"/>
              </a:rPr>
              <a:t> </a:t>
            </a:r>
            <a:r>
              <a:rPr lang="zh-TW" altLang="en-US" sz="1440" dirty="0">
                <a:latin typeface="新細明體" panose="02020500000000000000" pitchFamily="18" charset="-120"/>
              </a:rPr>
              <a:t> </a:t>
            </a:r>
            <a:r>
              <a:rPr lang="en-US" altLang="zh-TW" sz="1440" dirty="0">
                <a:latin typeface="新細明體" panose="02020500000000000000" pitchFamily="18" charset="-120"/>
              </a:rPr>
              <a:t>1.   </a:t>
            </a:r>
            <a:r>
              <a:rPr lang="zh-CN" altLang="en-US" sz="1440" dirty="0">
                <a:latin typeface="新細明體" panose="02020500000000000000" pitchFamily="18" charset="-120"/>
              </a:rPr>
              <a:t>单元观测发生漏记</a:t>
            </a:r>
          </a:p>
          <a:p>
            <a:pPr>
              <a:buFont typeface="Wingdings" panose="05000000000000000000" pitchFamily="2" charset="2"/>
              <a:buNone/>
              <a:defRPr/>
            </a:pPr>
            <a:endParaRPr lang="zh-TW" altLang="en-US" sz="1440" dirty="0">
              <a:latin typeface="新細明體" panose="02020500000000000000" pitchFamily="18" charset="-120"/>
            </a:endParaRPr>
          </a:p>
          <a:p>
            <a:pPr>
              <a:buFont typeface="Wingdings" panose="05000000000000000000" pitchFamily="2" charset="2"/>
              <a:buNone/>
              <a:defRPr/>
            </a:pPr>
            <a:r>
              <a:rPr lang="zh-TW" altLang="en-US" sz="1440" dirty="0">
                <a:latin typeface="新細明體" panose="02020500000000000000" pitchFamily="18" charset="-120"/>
              </a:rPr>
              <a:t>                   </a:t>
            </a:r>
            <a:r>
              <a:rPr lang="en-US" altLang="zh-TW" sz="1440" dirty="0">
                <a:latin typeface="新細明體" panose="02020500000000000000" pitchFamily="18" charset="-120"/>
              </a:rPr>
              <a:t>2.   </a:t>
            </a:r>
            <a:r>
              <a:rPr lang="zh-CN" altLang="en-US" sz="1440" dirty="0">
                <a:latin typeface="新細明體" panose="02020500000000000000" pitchFamily="18" charset="-120"/>
              </a:rPr>
              <a:t>省略的作业单元</a:t>
            </a:r>
          </a:p>
          <a:p>
            <a:pPr>
              <a:buFont typeface="Wingdings" panose="05000000000000000000" pitchFamily="2" charset="2"/>
              <a:buNone/>
              <a:defRPr/>
            </a:pPr>
            <a:endParaRPr lang="zh-TW" altLang="en-US" sz="1440" dirty="0">
              <a:latin typeface="新細明體" panose="02020500000000000000" pitchFamily="18" charset="-120"/>
            </a:endParaRPr>
          </a:p>
          <a:p>
            <a:pPr>
              <a:buFont typeface="Wingdings" panose="05000000000000000000" pitchFamily="2" charset="2"/>
              <a:buNone/>
              <a:defRPr/>
            </a:pPr>
            <a:r>
              <a:rPr lang="zh-TW" altLang="en-US" sz="1440" dirty="0">
                <a:latin typeface="新細明體" panose="02020500000000000000" pitchFamily="18" charset="-120"/>
              </a:rPr>
              <a:t>                   </a:t>
            </a:r>
            <a:r>
              <a:rPr lang="en-US" altLang="zh-TW" sz="1440" dirty="0">
                <a:latin typeface="新細明體" panose="02020500000000000000" pitchFamily="18" charset="-120"/>
              </a:rPr>
              <a:t>3.   </a:t>
            </a:r>
            <a:r>
              <a:rPr lang="zh-CN" altLang="en-US" sz="1440" dirty="0">
                <a:latin typeface="新細明體" panose="02020500000000000000" pitchFamily="18" charset="-120"/>
              </a:rPr>
              <a:t>两个作业单元</a:t>
            </a:r>
            <a:r>
              <a:rPr lang="zh-TW" altLang="en-US" sz="1440" dirty="0">
                <a:latin typeface="新細明體" panose="02020500000000000000" pitchFamily="18" charset="-120"/>
              </a:rPr>
              <a:t>的相互</a:t>
            </a:r>
            <a:r>
              <a:rPr lang="zh-CN" altLang="en-US" sz="1440" dirty="0">
                <a:latin typeface="新細明體" panose="02020500000000000000" pitchFamily="18" charset="-120"/>
              </a:rPr>
              <a:t>颠倒</a:t>
            </a:r>
          </a:p>
          <a:p>
            <a:pPr>
              <a:buFont typeface="Wingdings" panose="05000000000000000000" pitchFamily="2" charset="2"/>
              <a:buNone/>
              <a:defRPr/>
            </a:pPr>
            <a:endParaRPr lang="zh-TW" altLang="en-US" sz="1440" dirty="0">
              <a:latin typeface="新細明體" panose="02020500000000000000" pitchFamily="18" charset="-120"/>
            </a:endParaRPr>
          </a:p>
          <a:p>
            <a:pPr>
              <a:buFont typeface="Wingdings" panose="05000000000000000000" pitchFamily="2" charset="2"/>
              <a:buNone/>
              <a:defRPr/>
            </a:pPr>
            <a:r>
              <a:rPr lang="zh-TW" altLang="en-US" sz="1440" dirty="0">
                <a:latin typeface="新細明體" panose="02020500000000000000" pitchFamily="18" charset="-120"/>
              </a:rPr>
              <a:t>                   </a:t>
            </a:r>
            <a:r>
              <a:rPr lang="en-US" altLang="zh-TW" sz="1440" dirty="0">
                <a:latin typeface="新細明體" panose="02020500000000000000" pitchFamily="18" charset="-120"/>
              </a:rPr>
              <a:t>4.   </a:t>
            </a:r>
            <a:r>
              <a:rPr lang="zh-CN" altLang="en-US" sz="1440" dirty="0">
                <a:latin typeface="新細明體" panose="02020500000000000000" pitchFamily="18" charset="-120"/>
              </a:rPr>
              <a:t>外来单元的记录</a:t>
            </a:r>
            <a:r>
              <a:rPr lang="zh-TW" altLang="en-US" sz="1440" dirty="0">
                <a:latin typeface="新細明體" panose="02020500000000000000" pitchFamily="18" charset="-120"/>
              </a:rPr>
              <a:t>                             </a:t>
            </a:r>
          </a:p>
        </p:txBody>
      </p:sp>
      <p:sp>
        <p:nvSpPr>
          <p:cNvPr id="4" name="Text Box 4"/>
          <p:cNvSpPr txBox="1">
            <a:spLocks noChangeArrowheads="1"/>
          </p:cNvSpPr>
          <p:nvPr/>
        </p:nvSpPr>
        <p:spPr bwMode="auto">
          <a:xfrm>
            <a:off x="3124200" y="7620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zh-TW" altLang="en-US" b="1" i="0" dirty="0"/>
              <a:t>測 時 實 施</a:t>
            </a:r>
          </a:p>
        </p:txBody>
      </p:sp>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8B922-ED14-4A0C-ADED-E5CF19D529FF}" type="slidenum">
              <a:rPr lang="en-US" smtClean="0"/>
              <a:pPr/>
              <a:t>58</a:t>
            </a:fld>
            <a:endParaRPr lang="en-US"/>
          </a:p>
        </p:txBody>
      </p:sp>
    </p:spTree>
    <p:extLst>
      <p:ext uri="{BB962C8B-B14F-4D97-AF65-F5344CB8AC3E}">
        <p14:creationId xmlns:p14="http://schemas.microsoft.com/office/powerpoint/2010/main" val="23196184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1657351" y="1385889"/>
            <a:ext cx="6190060" cy="4283869"/>
          </a:xfrm>
        </p:spPr>
        <p:txBody>
          <a:bodyPr/>
          <a:lstStyle/>
          <a:p>
            <a:pPr>
              <a:buFont typeface="Wingdings" panose="05000000000000000000" pitchFamily="2" charset="2"/>
              <a:buNone/>
              <a:defRPr/>
            </a:pPr>
            <a:r>
              <a:rPr lang="zh-CN" altLang="en-US" sz="1440" dirty="0"/>
              <a:t>运用统计方法整理观测时值的要领</a:t>
            </a:r>
            <a:r>
              <a:rPr lang="en-US" altLang="zh-CN" sz="1440" dirty="0"/>
              <a:t>---</a:t>
            </a:r>
            <a:r>
              <a:rPr lang="zh-TW" altLang="en-US" sz="1440" dirty="0"/>
              <a:t>求取合理</a:t>
            </a:r>
            <a:r>
              <a:rPr lang="zh-CN" altLang="en-US" sz="1440" dirty="0"/>
              <a:t>观测周程数</a:t>
            </a:r>
          </a:p>
          <a:p>
            <a:pPr>
              <a:buFont typeface="Wingdings" panose="05000000000000000000" pitchFamily="2" charset="2"/>
              <a:buNone/>
              <a:defRPr/>
            </a:pPr>
            <a:r>
              <a:rPr lang="zh-TW" altLang="en-US" sz="1440" dirty="0"/>
              <a:t> </a:t>
            </a:r>
            <a:endParaRPr lang="en-US" altLang="zh-TW" sz="1440" dirty="0"/>
          </a:p>
          <a:p>
            <a:pPr>
              <a:buFont typeface="Wingdings" panose="05000000000000000000" pitchFamily="2" charset="2"/>
              <a:buNone/>
              <a:defRPr/>
            </a:pPr>
            <a:r>
              <a:rPr lang="en-US" altLang="zh-TW" sz="1440" dirty="0"/>
              <a:t>              </a:t>
            </a:r>
            <a:r>
              <a:rPr lang="zh-TW" altLang="en-US" sz="1440" dirty="0"/>
              <a:t>高氏</a:t>
            </a:r>
            <a:r>
              <a:rPr lang="zh-CN" altLang="en-US" sz="1440" dirty="0"/>
              <a:t>观测记数表</a:t>
            </a:r>
          </a:p>
          <a:p>
            <a:pPr>
              <a:buFont typeface="Wingdings" panose="05000000000000000000" pitchFamily="2" charset="2"/>
              <a:buNone/>
              <a:defRPr/>
            </a:pPr>
            <a:r>
              <a:rPr lang="zh-TW" altLang="en-US" sz="1440" dirty="0"/>
              <a:t>                              </a:t>
            </a:r>
            <a:r>
              <a:rPr lang="zh-TW" altLang="en-US" sz="1764" dirty="0"/>
              <a:t>                          </a:t>
            </a:r>
          </a:p>
        </p:txBody>
      </p:sp>
      <p:graphicFrame>
        <p:nvGraphicFramePr>
          <p:cNvPr id="95289" name="Group 57"/>
          <p:cNvGraphicFramePr>
            <a:graphicFrameLocks noGrp="1"/>
          </p:cNvGraphicFramePr>
          <p:nvPr/>
        </p:nvGraphicFramePr>
        <p:xfrm>
          <a:off x="2761060" y="2263378"/>
          <a:ext cx="4229100" cy="3401618"/>
        </p:xfrm>
        <a:graphic>
          <a:graphicData uri="http://schemas.openxmlformats.org/drawingml/2006/table">
            <a:tbl>
              <a:tblPr/>
              <a:tblGrid>
                <a:gridCol w="2114550">
                  <a:extLst>
                    <a:ext uri="{9D8B030D-6E8A-4147-A177-3AD203B41FA5}">
                      <a16:colId xmlns:a16="http://schemas.microsoft.com/office/drawing/2014/main" val="2990091249"/>
                    </a:ext>
                  </a:extLst>
                </a:gridCol>
                <a:gridCol w="2114550">
                  <a:extLst>
                    <a:ext uri="{9D8B030D-6E8A-4147-A177-3AD203B41FA5}">
                      <a16:colId xmlns:a16="http://schemas.microsoft.com/office/drawing/2014/main" val="3573591864"/>
                    </a:ext>
                  </a:extLst>
                </a:gridCol>
              </a:tblGrid>
              <a:tr h="30918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周期時間</a:t>
                      </a:r>
                    </a:p>
                  </a:txBody>
                  <a:tcPr marL="66620" marR="66620" marT="33311" marB="33311"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zh-TW" altLang="en-US"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觀測次數</a:t>
                      </a:r>
                    </a:p>
                  </a:txBody>
                  <a:tcPr marL="66620" marR="66620" marT="33311" marB="33311"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59433783"/>
                  </a:ext>
                </a:extLst>
              </a:tr>
              <a:tr h="30918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40min</a:t>
                      </a:r>
                      <a:r>
                        <a:rPr kumimoji="1" lang="zh-TW" altLang="en-US"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以上</a:t>
                      </a:r>
                    </a:p>
                  </a:txBody>
                  <a:tcPr marL="66620" marR="66620" marT="33311" marB="33311"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a:t>
                      </a:r>
                    </a:p>
                  </a:txBody>
                  <a:tcPr marL="66620" marR="66620" marT="33311" marB="33311"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223174672"/>
                  </a:ext>
                </a:extLst>
              </a:tr>
              <a:tr h="30918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20~40min</a:t>
                      </a:r>
                    </a:p>
                  </a:txBody>
                  <a:tcPr marL="66620" marR="66620" marT="33311" marB="33311"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5</a:t>
                      </a:r>
                    </a:p>
                  </a:txBody>
                  <a:tcPr marL="66620" marR="66620" marT="33311" marB="33311"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506786044"/>
                  </a:ext>
                </a:extLst>
              </a:tr>
              <a:tr h="30918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10~20min</a:t>
                      </a:r>
                    </a:p>
                  </a:txBody>
                  <a:tcPr marL="66620" marR="66620" marT="33311" marB="33311"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8</a:t>
                      </a:r>
                    </a:p>
                  </a:txBody>
                  <a:tcPr marL="66620" marR="66620" marT="33311" marB="33311"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2005013"/>
                  </a:ext>
                </a:extLst>
              </a:tr>
              <a:tr h="30918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5~10min</a:t>
                      </a:r>
                    </a:p>
                  </a:txBody>
                  <a:tcPr marL="66620" marR="66620" marT="33311" marB="33311"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10</a:t>
                      </a:r>
                    </a:p>
                  </a:txBody>
                  <a:tcPr marL="66620" marR="66620" marT="33311" marB="33311"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113046547"/>
                  </a:ext>
                </a:extLst>
              </a:tr>
              <a:tr h="309758">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2~5min</a:t>
                      </a:r>
                    </a:p>
                  </a:txBody>
                  <a:tcPr marL="66620" marR="66620" marT="33311" marB="33311"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15</a:t>
                      </a:r>
                    </a:p>
                  </a:txBody>
                  <a:tcPr marL="66620" marR="66620" marT="33311" marB="33311"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638056099"/>
                  </a:ext>
                </a:extLst>
              </a:tr>
              <a:tr h="30918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1~2min</a:t>
                      </a:r>
                    </a:p>
                  </a:txBody>
                  <a:tcPr marL="66620" marR="66620" marT="33311" marB="33311"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20</a:t>
                      </a:r>
                    </a:p>
                  </a:txBody>
                  <a:tcPr marL="66620" marR="66620" marT="33311" marB="33311"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013314109"/>
                  </a:ext>
                </a:extLst>
              </a:tr>
              <a:tr h="30918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0.75~1.0min</a:t>
                      </a:r>
                    </a:p>
                  </a:txBody>
                  <a:tcPr marL="66620" marR="66620" marT="33311" marB="33311"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30</a:t>
                      </a:r>
                    </a:p>
                  </a:txBody>
                  <a:tcPr marL="66620" marR="66620" marT="33311" marB="33311"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341722326"/>
                  </a:ext>
                </a:extLst>
              </a:tr>
              <a:tr h="30918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0.5~0.75min</a:t>
                      </a:r>
                    </a:p>
                  </a:txBody>
                  <a:tcPr marL="66620" marR="66620" marT="33311" marB="33311"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40</a:t>
                      </a:r>
                    </a:p>
                  </a:txBody>
                  <a:tcPr marL="66620" marR="66620" marT="33311" marB="33311"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014360215"/>
                  </a:ext>
                </a:extLst>
              </a:tr>
              <a:tr h="30918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0.25~0.5min</a:t>
                      </a:r>
                    </a:p>
                  </a:txBody>
                  <a:tcPr marL="66620" marR="66620" marT="33311" marB="33311"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60</a:t>
                      </a:r>
                    </a:p>
                  </a:txBody>
                  <a:tcPr marL="66620" marR="66620" marT="33311" marB="33311"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4200199023"/>
                  </a:ext>
                </a:extLst>
              </a:tr>
              <a:tr h="309186">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0.1~0.25min</a:t>
                      </a:r>
                    </a:p>
                  </a:txBody>
                  <a:tcPr marL="66620" marR="66620" marT="33311" marB="33311"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defTabSz="1851025">
                        <a:spcBef>
                          <a:spcPct val="20000"/>
                        </a:spcBef>
                        <a:buClr>
                          <a:schemeClr val="tx2"/>
                        </a:buClr>
                        <a:buSzPct val="90000"/>
                        <a:buFont typeface="Wingdings" panose="05000000000000000000" pitchFamily="2" charset="2"/>
                        <a:defRPr kumimoji="1" sz="5900">
                          <a:solidFill>
                            <a:schemeClr val="tx1"/>
                          </a:solidFill>
                          <a:latin typeface="Times New Roman" panose="02020603050405020304" pitchFamily="18" charset="0"/>
                          <a:ea typeface="新細明體" panose="02020500000000000000" pitchFamily="18" charset="-120"/>
                        </a:defRPr>
                      </a:lvl1pPr>
                      <a:lvl2pPr marL="925513" algn="l" defTabSz="1851025">
                        <a:spcBef>
                          <a:spcPct val="20000"/>
                        </a:spcBef>
                        <a:defRPr kumimoji="1" sz="5100">
                          <a:solidFill>
                            <a:schemeClr val="tx1"/>
                          </a:solidFill>
                          <a:latin typeface="Times New Roman" panose="02020603050405020304" pitchFamily="18" charset="0"/>
                          <a:ea typeface="新細明體" panose="02020500000000000000" pitchFamily="18" charset="-120"/>
                        </a:defRPr>
                      </a:lvl2pPr>
                      <a:lvl3pPr marL="1851025" algn="l" defTabSz="1851025">
                        <a:spcBef>
                          <a:spcPct val="20000"/>
                        </a:spcBef>
                        <a:defRPr kumimoji="1" sz="4500">
                          <a:solidFill>
                            <a:schemeClr val="tx1"/>
                          </a:solidFill>
                          <a:latin typeface="Times New Roman" panose="02020603050405020304" pitchFamily="18" charset="0"/>
                          <a:ea typeface="新細明體" panose="02020500000000000000" pitchFamily="18" charset="-120"/>
                        </a:defRPr>
                      </a:lvl3pPr>
                      <a:lvl4pPr marL="2776538"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4pPr>
                      <a:lvl5pPr marL="3700463" algn="l" defTabSz="1851025">
                        <a:spcBef>
                          <a:spcPct val="20000"/>
                        </a:spcBef>
                        <a:defRPr kumimoji="1" sz="3600">
                          <a:solidFill>
                            <a:schemeClr val="tx1"/>
                          </a:solidFill>
                          <a:latin typeface="Times New Roman" panose="02020603050405020304" pitchFamily="18" charset="0"/>
                          <a:ea typeface="新細明體" panose="02020500000000000000" pitchFamily="18" charset="-120"/>
                        </a:defRPr>
                      </a:lvl5pPr>
                      <a:lvl6pPr marL="41576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6pPr>
                      <a:lvl7pPr marL="46148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7pPr>
                      <a:lvl8pPr marL="50720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8pPr>
                      <a:lvl9pPr marL="5529263" defTabSz="1851025" fontAlgn="base">
                        <a:spcBef>
                          <a:spcPct val="20000"/>
                        </a:spcBef>
                        <a:spcAft>
                          <a:spcPct val="0"/>
                        </a:spcAft>
                        <a:defRPr kumimoji="1" sz="3600">
                          <a:solidFill>
                            <a:schemeClr val="tx1"/>
                          </a:solidFill>
                          <a:latin typeface="Times New Roman" panose="02020603050405020304" pitchFamily="18" charset="0"/>
                          <a:ea typeface="新細明體" panose="02020500000000000000" pitchFamily="18" charset="-120"/>
                        </a:defRPr>
                      </a:lvl9pPr>
                    </a:lstStyle>
                    <a:p>
                      <a:pPr marL="0" marR="0" lvl="0" indent="0" algn="ctr" defTabSz="1851025"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tabLst/>
                      </a:pPr>
                      <a:r>
                        <a:rPr kumimoji="1" lang="en-US" altLang="zh-TW" sz="14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100</a:t>
                      </a:r>
                    </a:p>
                  </a:txBody>
                  <a:tcPr marL="66620" marR="66620" marT="33311" marB="33311"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05610664"/>
                  </a:ext>
                </a:extLst>
              </a:tr>
            </a:tbl>
          </a:graphicData>
        </a:graphic>
      </p:graphicFrame>
      <p:sp>
        <p:nvSpPr>
          <p:cNvPr id="6" name="Text Box 4"/>
          <p:cNvSpPr txBox="1">
            <a:spLocks noChangeArrowheads="1"/>
          </p:cNvSpPr>
          <p:nvPr/>
        </p:nvSpPr>
        <p:spPr bwMode="auto">
          <a:xfrm>
            <a:off x="2895600" y="5334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zh-TW" altLang="en-US" b="1" i="0" dirty="0"/>
              <a:t>測 時 實 施</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922-ED14-4A0C-ADED-E5CF19D529FF}" type="slidenum">
              <a:rPr lang="en-US" smtClean="0"/>
              <a:pPr/>
              <a:t>59</a:t>
            </a:fld>
            <a:endParaRPr lang="en-US"/>
          </a:p>
        </p:txBody>
      </p:sp>
    </p:spTree>
    <p:extLst>
      <p:ext uri="{BB962C8B-B14F-4D97-AF65-F5344CB8AC3E}">
        <p14:creationId xmlns:p14="http://schemas.microsoft.com/office/powerpoint/2010/main" val="1525496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p:nvPr/>
        </p:nvSpPr>
        <p:spPr>
          <a:xfrm>
            <a:off x="304800" y="1524000"/>
            <a:ext cx="6939950"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52400"/>
            <a:ext cx="7112977" cy="982663"/>
          </a:xfrm>
        </p:spPr>
        <p:txBody>
          <a:bodyPr/>
          <a:lstStyle/>
          <a:p>
            <a:r>
              <a:rPr lang="zh-CN" altLang="en-US" dirty="0"/>
              <a:t>目录</a:t>
            </a:r>
            <a:endParaRPr lang="en-US" dirty="0"/>
          </a:p>
        </p:txBody>
      </p:sp>
      <p:sp>
        <p:nvSpPr>
          <p:cNvPr id="4" name="CasellaDiTesto 1"/>
          <p:cNvSpPr txBox="1"/>
          <p:nvPr/>
        </p:nvSpPr>
        <p:spPr>
          <a:xfrm>
            <a:off x="457200" y="990600"/>
            <a:ext cx="6635150" cy="3693319"/>
          </a:xfrm>
          <a:prstGeom prst="rect">
            <a:avLst/>
          </a:prstGeom>
          <a:noFill/>
        </p:spPr>
        <p:txBody>
          <a:bodyPr wrap="none" rtlCol="0">
            <a:spAutoFit/>
          </a:bodyPr>
          <a:lstStyle/>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工业工程简介</a:t>
            </a:r>
            <a:endParaRPr lang="en-US" altLang="zh-CN" sz="2400" dirty="0">
              <a:solidFill>
                <a:schemeClr val="tx2"/>
              </a:solidFill>
              <a:latin typeface="+mj-lt"/>
              <a:ea typeface="Verdana" panose="020B0604030504040204" pitchFamily="34" charset="0"/>
              <a:cs typeface="Verdana" panose="020B0604030504040204" pitchFamily="34" charset="0"/>
            </a:endParaRPr>
          </a:p>
          <a:p>
            <a:r>
              <a:rPr lang="en-US" sz="2800" dirty="0">
                <a:latin typeface="+mj-lt"/>
              </a:rPr>
              <a:t>-</a:t>
            </a:r>
            <a:r>
              <a:rPr lang="zh-CN" altLang="en-US" sz="2400" dirty="0">
                <a:solidFill>
                  <a:schemeClr val="tx2"/>
                </a:solidFill>
                <a:ea typeface="Verdana" panose="020B0604030504040204" pitchFamily="34" charset="0"/>
                <a:cs typeface="Verdana" panose="020B0604030504040204" pitchFamily="34" charset="0"/>
              </a:rPr>
              <a:t>动</a:t>
            </a:r>
            <a:r>
              <a:rPr lang="zh-TW" altLang="en-US" sz="2400" dirty="0">
                <a:solidFill>
                  <a:schemeClr val="tx2"/>
                </a:solidFill>
                <a:ea typeface="Verdana" panose="020B0604030504040204" pitchFamily="34" charset="0"/>
                <a:cs typeface="Verdana" panose="020B0604030504040204" pitchFamily="34" charset="0"/>
              </a:rPr>
              <a:t>作及</a:t>
            </a:r>
            <a:r>
              <a:rPr lang="zh-CN" altLang="en-US" sz="2400" dirty="0">
                <a:solidFill>
                  <a:schemeClr val="tx2"/>
                </a:solidFill>
                <a:ea typeface="Verdana" panose="020B0604030504040204" pitchFamily="34" charset="0"/>
                <a:cs typeface="Verdana" panose="020B0604030504040204" pitchFamily="34" charset="0"/>
              </a:rPr>
              <a:t>时间研究简介</a:t>
            </a:r>
            <a:endParaRPr lang="en-US" altLang="zh-CN" sz="2400" dirty="0">
              <a:solidFill>
                <a:schemeClr val="tx2"/>
              </a:solidFill>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标准工时定义</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时间评比</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宽放时间</a:t>
            </a:r>
            <a:endParaRPr lang="en-US" sz="2400" dirty="0">
              <a:solidFill>
                <a:schemeClr val="tx2"/>
              </a:solidFill>
              <a:latin typeface="+mj-lt"/>
              <a:ea typeface="Verdana" panose="020B0604030504040204" pitchFamily="34" charset="0"/>
              <a:cs typeface="Verdana" panose="020B0604030504040204" pitchFamily="34" charset="0"/>
            </a:endParaRPr>
          </a:p>
          <a:p>
            <a:r>
              <a:rPr lang="en-US"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标准工时的量测</a:t>
            </a:r>
            <a:r>
              <a:rPr lang="en-US" altLang="zh-CN"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秒表法</a:t>
            </a:r>
            <a:endParaRPr lang="en-US" sz="28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标准工时的量测</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秒表法</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预定时间标准法</a:t>
            </a:r>
            <a:endParaRPr lang="en-US" sz="2800" dirty="0">
              <a:solidFill>
                <a:schemeClr val="tx2"/>
              </a:solidFill>
              <a:latin typeface="+mj-lt"/>
              <a:ea typeface="Verdana" panose="020B0604030504040204" pitchFamily="34" charset="0"/>
              <a:cs typeface="Verdana" panose="020B0604030504040204" pitchFamily="34" charset="0"/>
            </a:endParaRPr>
          </a:p>
          <a:p>
            <a:endParaRPr lang="it-IT" dirty="0">
              <a:solidFill>
                <a:schemeClr val="tx2"/>
              </a:solidFill>
              <a:latin typeface="Candara" panose="020E050203030302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0"/>
          </p:nvPr>
        </p:nvSpPr>
        <p:spPr/>
        <p:txBody>
          <a:bodyPr/>
          <a:lstStyle/>
          <a:p>
            <a:pPr>
              <a:defRPr/>
            </a:pPr>
            <a:fld id="{77AAD153-2F36-469C-A64C-9E79B89DCA6C}" type="slidenum">
              <a:rPr lang="en-US" smtClean="0"/>
              <a:pPr>
                <a:defRPr/>
              </a:pPr>
              <a:t>6</a:t>
            </a:fld>
            <a:endParaRPr lang="en-US"/>
          </a:p>
        </p:txBody>
      </p:sp>
    </p:spTree>
    <p:extLst>
      <p:ext uri="{BB962C8B-B14F-4D97-AF65-F5344CB8AC3E}">
        <p14:creationId xmlns:p14="http://schemas.microsoft.com/office/powerpoint/2010/main" val="118685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1657351" y="1878807"/>
            <a:ext cx="6190060" cy="3950494"/>
          </a:xfrm>
        </p:spPr>
        <p:txBody>
          <a:bodyPr>
            <a:normAutofit/>
          </a:bodyPr>
          <a:lstStyle/>
          <a:p>
            <a:pPr>
              <a:lnSpc>
                <a:spcPct val="80000"/>
              </a:lnSpc>
              <a:buFont typeface="Wingdings" panose="05000000000000000000" pitchFamily="2" charset="2"/>
              <a:buNone/>
              <a:defRPr/>
            </a:pPr>
            <a:r>
              <a:rPr lang="en-US" altLang="zh-TW" sz="1440" dirty="0"/>
              <a:t>           </a:t>
            </a:r>
            <a:r>
              <a:rPr lang="zh-CN" altLang="en-US" sz="1440" dirty="0"/>
              <a:t>运用统计方法整理观测时值的要领</a:t>
            </a:r>
            <a:endParaRPr lang="zh-TW" altLang="en-US" sz="1440" dirty="0"/>
          </a:p>
          <a:p>
            <a:pPr>
              <a:lnSpc>
                <a:spcPct val="80000"/>
              </a:lnSpc>
              <a:buFont typeface="Wingdings" panose="05000000000000000000" pitchFamily="2" charset="2"/>
              <a:buNone/>
              <a:defRPr/>
            </a:pPr>
            <a:r>
              <a:rPr lang="zh-TW" altLang="en-US" sz="1440" dirty="0"/>
              <a:t>                     </a:t>
            </a:r>
            <a:r>
              <a:rPr lang="en-US" altLang="zh-TW" sz="1440" dirty="0"/>
              <a:t>1.   </a:t>
            </a:r>
            <a:r>
              <a:rPr lang="zh-CN" altLang="en-US" sz="1440" dirty="0"/>
              <a:t>摒弃异常值</a:t>
            </a:r>
          </a:p>
          <a:p>
            <a:pPr>
              <a:lnSpc>
                <a:spcPct val="80000"/>
              </a:lnSpc>
              <a:buFont typeface="Wingdings" panose="05000000000000000000" pitchFamily="2" charset="2"/>
              <a:buNone/>
              <a:defRPr/>
            </a:pPr>
            <a:r>
              <a:rPr lang="zh-TW" altLang="en-US" sz="1440" dirty="0"/>
              <a:t>                           </a:t>
            </a:r>
            <a:r>
              <a:rPr lang="en-US" altLang="zh-TW" sz="1440" dirty="0"/>
              <a:t>1).   </a:t>
            </a:r>
            <a:r>
              <a:rPr lang="zh-TW" altLang="en-US" sz="1440" dirty="0"/>
              <a:t>移</a:t>
            </a:r>
            <a:r>
              <a:rPr lang="zh-CN" altLang="en-US" sz="1440" dirty="0"/>
              <a:t>动</a:t>
            </a:r>
            <a:r>
              <a:rPr lang="zh-TW" altLang="en-US" sz="1440" dirty="0"/>
              <a:t>全距法</a:t>
            </a:r>
          </a:p>
          <a:p>
            <a:pPr>
              <a:lnSpc>
                <a:spcPct val="80000"/>
              </a:lnSpc>
              <a:buFont typeface="Wingdings" panose="05000000000000000000" pitchFamily="2" charset="2"/>
              <a:buNone/>
              <a:defRPr/>
            </a:pPr>
            <a:r>
              <a:rPr lang="zh-TW" altLang="en-US" sz="1440" dirty="0"/>
              <a:t>                           </a:t>
            </a:r>
            <a:r>
              <a:rPr lang="en-US" altLang="zh-TW" sz="1440" dirty="0"/>
              <a:t>2).   </a:t>
            </a:r>
            <a:r>
              <a:rPr lang="zh-TW" altLang="en-US" sz="1440" b="1" dirty="0">
                <a:solidFill>
                  <a:srgbClr val="00CC99"/>
                </a:solidFill>
              </a:rPr>
              <a:t>算朮平均法</a:t>
            </a:r>
            <a:r>
              <a:rPr lang="en-US" altLang="zh-TW" sz="1440" dirty="0"/>
              <a:t>(</a:t>
            </a:r>
            <a:r>
              <a:rPr lang="zh-TW" altLang="en-US" sz="1440" dirty="0">
                <a:solidFill>
                  <a:srgbClr val="FF0000"/>
                </a:solidFill>
              </a:rPr>
              <a:t>比初次</a:t>
            </a:r>
            <a:r>
              <a:rPr lang="zh-CN" altLang="en-US" sz="1440" dirty="0">
                <a:solidFill>
                  <a:srgbClr val="FF0000"/>
                </a:solidFill>
              </a:rPr>
              <a:t>总</a:t>
            </a:r>
            <a:r>
              <a:rPr lang="zh-TW" altLang="en-US" sz="1440" dirty="0">
                <a:solidFill>
                  <a:srgbClr val="FF0000"/>
                </a:solidFill>
              </a:rPr>
              <a:t>平均高</a:t>
            </a:r>
            <a:r>
              <a:rPr lang="en-US" altLang="zh-TW" sz="1440" dirty="0">
                <a:solidFill>
                  <a:srgbClr val="FF0000"/>
                </a:solidFill>
              </a:rPr>
              <a:t>30%</a:t>
            </a:r>
            <a:r>
              <a:rPr lang="zh-CN" altLang="en-US" sz="1440" dirty="0">
                <a:solidFill>
                  <a:srgbClr val="FF0000"/>
                </a:solidFill>
              </a:rPr>
              <a:t>与</a:t>
            </a:r>
            <a:r>
              <a:rPr lang="zh-TW" altLang="en-US" sz="1440" dirty="0">
                <a:solidFill>
                  <a:srgbClr val="FF0000"/>
                </a:solidFill>
              </a:rPr>
              <a:t>低</a:t>
            </a:r>
            <a:r>
              <a:rPr lang="en-US" altLang="zh-TW" sz="1440" dirty="0">
                <a:solidFill>
                  <a:srgbClr val="FF0000"/>
                </a:solidFill>
              </a:rPr>
              <a:t>25%</a:t>
            </a:r>
            <a:r>
              <a:rPr lang="zh-TW" altLang="en-US" sz="1440" dirty="0">
                <a:solidFill>
                  <a:srgbClr val="FF0000"/>
                </a:solidFill>
              </a:rPr>
              <a:t>的</a:t>
            </a:r>
            <a:r>
              <a:rPr lang="zh-CN" altLang="en-US" sz="1440" dirty="0">
                <a:solidFill>
                  <a:srgbClr val="FF0000"/>
                </a:solidFill>
              </a:rPr>
              <a:t>值弃</a:t>
            </a:r>
            <a:r>
              <a:rPr lang="zh-TW" altLang="en-US" sz="1440" dirty="0">
                <a:solidFill>
                  <a:srgbClr val="FF0000"/>
                </a:solidFill>
              </a:rPr>
              <a:t>去</a:t>
            </a:r>
            <a:r>
              <a:rPr lang="en-US" altLang="zh-TW" sz="1440" dirty="0"/>
              <a:t>)</a:t>
            </a:r>
          </a:p>
          <a:p>
            <a:pPr>
              <a:lnSpc>
                <a:spcPct val="80000"/>
              </a:lnSpc>
              <a:buFont typeface="Wingdings" panose="05000000000000000000" pitchFamily="2" charset="2"/>
              <a:buNone/>
              <a:defRPr/>
            </a:pPr>
            <a:r>
              <a:rPr lang="en-US" altLang="zh-TW" sz="1440" dirty="0"/>
              <a:t>                           3).   </a:t>
            </a:r>
            <a:r>
              <a:rPr lang="zh-CN" altLang="en-US" sz="1440" dirty="0"/>
              <a:t>众数法</a:t>
            </a:r>
          </a:p>
          <a:p>
            <a:pPr>
              <a:lnSpc>
                <a:spcPct val="80000"/>
              </a:lnSpc>
              <a:buFont typeface="Wingdings" panose="05000000000000000000" pitchFamily="2" charset="2"/>
              <a:buNone/>
              <a:defRPr/>
            </a:pPr>
            <a:r>
              <a:rPr lang="zh-TW" altLang="en-US" sz="1440" dirty="0"/>
              <a:t>                     </a:t>
            </a:r>
            <a:r>
              <a:rPr lang="en-US" altLang="zh-TW" sz="1440" dirty="0"/>
              <a:t>2.   </a:t>
            </a:r>
            <a:r>
              <a:rPr lang="zh-TW" altLang="en-US" sz="1440" dirty="0"/>
              <a:t>求取合理</a:t>
            </a:r>
            <a:r>
              <a:rPr lang="zh-CN" altLang="en-US" sz="1440" dirty="0"/>
              <a:t>观测周程数</a:t>
            </a:r>
          </a:p>
          <a:p>
            <a:pPr>
              <a:lnSpc>
                <a:spcPct val="80000"/>
              </a:lnSpc>
              <a:buFont typeface="Wingdings" panose="05000000000000000000" pitchFamily="2" charset="2"/>
              <a:buNone/>
              <a:defRPr/>
            </a:pPr>
            <a:r>
              <a:rPr lang="zh-TW" altLang="en-US" sz="1440" dirty="0"/>
              <a:t>                           </a:t>
            </a:r>
            <a:r>
              <a:rPr lang="en-US" altLang="zh-TW" sz="1440" dirty="0"/>
              <a:t>1).   </a:t>
            </a:r>
            <a:r>
              <a:rPr lang="zh-TW" altLang="en-US" sz="1440" dirty="0"/>
              <a:t>以公式求取合理</a:t>
            </a:r>
            <a:r>
              <a:rPr lang="zh-CN" altLang="en-US" sz="1440" dirty="0"/>
              <a:t>观测周程数</a:t>
            </a:r>
          </a:p>
          <a:p>
            <a:pPr>
              <a:lnSpc>
                <a:spcPct val="80000"/>
              </a:lnSpc>
              <a:buFont typeface="Wingdings" panose="05000000000000000000" pitchFamily="2" charset="2"/>
              <a:buNone/>
              <a:defRPr/>
            </a:pPr>
            <a:r>
              <a:rPr lang="zh-TW" altLang="en-US" sz="1440" dirty="0"/>
              <a:t>                                                                                  </a:t>
            </a:r>
            <a:r>
              <a:rPr lang="en-US" altLang="zh-TW" sz="1440" dirty="0"/>
              <a:t>2</a:t>
            </a:r>
          </a:p>
          <a:p>
            <a:pPr>
              <a:lnSpc>
                <a:spcPct val="80000"/>
              </a:lnSpc>
              <a:buFont typeface="Wingdings" panose="05000000000000000000" pitchFamily="2" charset="2"/>
              <a:buNone/>
              <a:defRPr/>
            </a:pPr>
            <a:r>
              <a:rPr lang="en-US" altLang="zh-TW" sz="1440" dirty="0"/>
              <a:t>                                            40                n c – b       </a:t>
            </a:r>
          </a:p>
          <a:p>
            <a:pPr>
              <a:lnSpc>
                <a:spcPct val="80000"/>
              </a:lnSpc>
              <a:buFont typeface="Wingdings" panose="05000000000000000000" pitchFamily="2" charset="2"/>
              <a:buNone/>
              <a:defRPr/>
            </a:pPr>
            <a:r>
              <a:rPr lang="en-US" altLang="zh-TW" sz="1440" dirty="0"/>
              <a:t>                            X </a:t>
            </a:r>
            <a:r>
              <a:rPr lang="zh-TW" altLang="en-US" sz="1440" dirty="0"/>
              <a:t>＝</a:t>
            </a:r>
          </a:p>
          <a:p>
            <a:pPr>
              <a:lnSpc>
                <a:spcPct val="80000"/>
              </a:lnSpc>
              <a:buFont typeface="Wingdings" panose="05000000000000000000" pitchFamily="2" charset="2"/>
              <a:buNone/>
              <a:defRPr/>
            </a:pPr>
            <a:r>
              <a:rPr lang="zh-TW" altLang="en-US" sz="1440" dirty="0"/>
              <a:t>                                                          </a:t>
            </a:r>
            <a:r>
              <a:rPr lang="en-US" altLang="zh-TW" sz="1440" dirty="0"/>
              <a:t>a</a:t>
            </a:r>
          </a:p>
          <a:p>
            <a:pPr>
              <a:lnSpc>
                <a:spcPct val="80000"/>
              </a:lnSpc>
              <a:buFont typeface="Wingdings" panose="05000000000000000000" pitchFamily="2" charset="2"/>
              <a:buNone/>
              <a:defRPr/>
            </a:pPr>
            <a:r>
              <a:rPr lang="en-US" altLang="zh-TW" sz="1440" dirty="0"/>
              <a:t>                              </a:t>
            </a:r>
            <a:endParaRPr lang="en-US" altLang="zh-CN" sz="1440" dirty="0"/>
          </a:p>
          <a:p>
            <a:pPr>
              <a:lnSpc>
                <a:spcPct val="80000"/>
              </a:lnSpc>
              <a:buFont typeface="Wingdings" panose="05000000000000000000" pitchFamily="2" charset="2"/>
              <a:buNone/>
              <a:defRPr/>
            </a:pPr>
            <a:r>
              <a:rPr lang="en-US" altLang="zh-CN" sz="1440" dirty="0"/>
              <a:t>                              </a:t>
            </a:r>
            <a:r>
              <a:rPr lang="en-US" altLang="zh-TW" sz="1440" dirty="0"/>
              <a:t>X﹕</a:t>
            </a:r>
            <a:r>
              <a:rPr lang="zh-TW" altLang="en-US" sz="1440" dirty="0"/>
              <a:t>合理的</a:t>
            </a:r>
            <a:r>
              <a:rPr lang="zh-CN" altLang="en-US" sz="1440" dirty="0"/>
              <a:t>观测周程数</a:t>
            </a:r>
            <a:endParaRPr lang="zh-TW" altLang="en-US" sz="1440" dirty="0"/>
          </a:p>
          <a:p>
            <a:pPr>
              <a:lnSpc>
                <a:spcPct val="80000"/>
              </a:lnSpc>
              <a:buFont typeface="Wingdings" panose="05000000000000000000" pitchFamily="2" charset="2"/>
              <a:buNone/>
              <a:defRPr/>
            </a:pPr>
            <a:r>
              <a:rPr lang="zh-TW" altLang="en-US" sz="1440" dirty="0"/>
              <a:t>                              </a:t>
            </a:r>
            <a:r>
              <a:rPr lang="en-US" altLang="zh-TW" sz="1440" dirty="0"/>
              <a:t>n ﹕</a:t>
            </a:r>
            <a:r>
              <a:rPr lang="zh-CN" altLang="en-US" sz="1440" dirty="0"/>
              <a:t>预先观测的周程数</a:t>
            </a:r>
            <a:endParaRPr lang="zh-TW" altLang="en-US" sz="1440" dirty="0"/>
          </a:p>
          <a:p>
            <a:pPr>
              <a:lnSpc>
                <a:spcPct val="80000"/>
              </a:lnSpc>
              <a:buFont typeface="Wingdings" panose="05000000000000000000" pitchFamily="2" charset="2"/>
              <a:buNone/>
              <a:defRPr/>
            </a:pPr>
            <a:r>
              <a:rPr lang="zh-TW" altLang="en-US" sz="1440" dirty="0"/>
              <a:t>                              </a:t>
            </a:r>
            <a:r>
              <a:rPr lang="en-US" altLang="zh-TW" sz="1440" dirty="0"/>
              <a:t>a ﹕</a:t>
            </a:r>
            <a:r>
              <a:rPr lang="zh-CN" altLang="en-US" sz="1440" dirty="0"/>
              <a:t>该作业单元的每个时值的总合</a:t>
            </a:r>
            <a:endParaRPr lang="zh-TW" altLang="en-US" sz="1440" dirty="0"/>
          </a:p>
          <a:p>
            <a:pPr>
              <a:lnSpc>
                <a:spcPct val="80000"/>
              </a:lnSpc>
              <a:buFont typeface="Wingdings" panose="05000000000000000000" pitchFamily="2" charset="2"/>
              <a:buNone/>
              <a:defRPr/>
            </a:pPr>
            <a:r>
              <a:rPr lang="zh-TW" altLang="en-US" sz="1440" dirty="0"/>
              <a:t>                              </a:t>
            </a:r>
            <a:r>
              <a:rPr lang="en-US" altLang="zh-TW" sz="1440" dirty="0"/>
              <a:t>b ﹕</a:t>
            </a:r>
            <a:r>
              <a:rPr lang="zh-CN" altLang="en-US" sz="1440" dirty="0"/>
              <a:t>该作业单元每个时值的总合的平方</a:t>
            </a:r>
            <a:endParaRPr lang="zh-TW" altLang="en-US" sz="1440" dirty="0"/>
          </a:p>
          <a:p>
            <a:pPr>
              <a:lnSpc>
                <a:spcPct val="80000"/>
              </a:lnSpc>
              <a:buFont typeface="Wingdings" panose="05000000000000000000" pitchFamily="2" charset="2"/>
              <a:buNone/>
              <a:defRPr/>
            </a:pPr>
            <a:r>
              <a:rPr lang="zh-TW" altLang="en-US" sz="1440" dirty="0"/>
              <a:t>                              </a:t>
            </a:r>
            <a:r>
              <a:rPr lang="en-US" altLang="zh-TW" sz="1440" dirty="0"/>
              <a:t>c ﹕</a:t>
            </a:r>
            <a:r>
              <a:rPr lang="zh-CN" altLang="en-US" sz="1440" dirty="0"/>
              <a:t>该作业单元每个时值的平方的总合</a:t>
            </a:r>
            <a:endParaRPr lang="zh-TW" altLang="en-US" sz="1440" dirty="0"/>
          </a:p>
        </p:txBody>
      </p:sp>
      <p:sp>
        <p:nvSpPr>
          <p:cNvPr id="91140" name="Line 4"/>
          <p:cNvSpPr>
            <a:spLocks noChangeShapeType="1"/>
          </p:cNvSpPr>
          <p:nvPr/>
        </p:nvSpPr>
        <p:spPr bwMode="auto">
          <a:xfrm>
            <a:off x="4079081" y="3765949"/>
            <a:ext cx="109538" cy="164306"/>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296"/>
          </a:p>
        </p:txBody>
      </p:sp>
      <p:sp>
        <p:nvSpPr>
          <p:cNvPr id="91141" name="Line 5"/>
          <p:cNvSpPr>
            <a:spLocks noChangeShapeType="1"/>
          </p:cNvSpPr>
          <p:nvPr/>
        </p:nvSpPr>
        <p:spPr bwMode="auto">
          <a:xfrm flipV="1">
            <a:off x="4183858" y="3611167"/>
            <a:ext cx="88106" cy="301228"/>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296"/>
          </a:p>
        </p:txBody>
      </p:sp>
      <p:sp>
        <p:nvSpPr>
          <p:cNvPr id="91142" name="Line 6"/>
          <p:cNvSpPr>
            <a:spLocks noChangeShapeType="1"/>
          </p:cNvSpPr>
          <p:nvPr/>
        </p:nvSpPr>
        <p:spPr bwMode="auto">
          <a:xfrm>
            <a:off x="4286250" y="3636169"/>
            <a:ext cx="97155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296"/>
          </a:p>
        </p:txBody>
      </p:sp>
      <p:sp>
        <p:nvSpPr>
          <p:cNvPr id="91143" name="Line 7"/>
          <p:cNvSpPr>
            <a:spLocks noChangeShapeType="1"/>
          </p:cNvSpPr>
          <p:nvPr/>
        </p:nvSpPr>
        <p:spPr bwMode="auto">
          <a:xfrm flipV="1">
            <a:off x="3743326" y="3973116"/>
            <a:ext cx="1535906"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296"/>
          </a:p>
        </p:txBody>
      </p:sp>
      <p:sp>
        <p:nvSpPr>
          <p:cNvPr id="91144" name="AutoShape 8"/>
          <p:cNvSpPr>
            <a:spLocks/>
          </p:cNvSpPr>
          <p:nvPr/>
        </p:nvSpPr>
        <p:spPr bwMode="auto">
          <a:xfrm>
            <a:off x="3528153" y="3542110"/>
            <a:ext cx="82153" cy="740569"/>
          </a:xfrm>
          <a:prstGeom prst="leftBracket">
            <a:avLst>
              <a:gd name="adj" fmla="val 75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296"/>
          </a:p>
        </p:txBody>
      </p:sp>
      <p:sp>
        <p:nvSpPr>
          <p:cNvPr id="91145" name="AutoShape 9"/>
          <p:cNvSpPr>
            <a:spLocks/>
          </p:cNvSpPr>
          <p:nvPr/>
        </p:nvSpPr>
        <p:spPr bwMode="auto">
          <a:xfrm>
            <a:off x="5349480" y="3558780"/>
            <a:ext cx="82153" cy="740569"/>
          </a:xfrm>
          <a:prstGeom prst="rightBracket">
            <a:avLst>
              <a:gd name="adj" fmla="val 75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296"/>
          </a:p>
        </p:txBody>
      </p:sp>
      <p:sp>
        <p:nvSpPr>
          <p:cNvPr id="10" name="Text Box 4"/>
          <p:cNvSpPr txBox="1">
            <a:spLocks noChangeArrowheads="1"/>
          </p:cNvSpPr>
          <p:nvPr/>
        </p:nvSpPr>
        <p:spPr bwMode="auto">
          <a:xfrm>
            <a:off x="2895600" y="5334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zh-TW" altLang="en-US" b="1" i="0" dirty="0"/>
              <a:t>測 時 實 施</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8B922-ED14-4A0C-ADED-E5CF19D529FF}" type="slidenum">
              <a:rPr lang="en-US" smtClean="0"/>
              <a:pPr/>
              <a:t>60</a:t>
            </a:fld>
            <a:endParaRPr lang="en-US"/>
          </a:p>
        </p:txBody>
      </p:sp>
    </p:spTree>
    <p:extLst>
      <p:ext uri="{BB962C8B-B14F-4D97-AF65-F5344CB8AC3E}">
        <p14:creationId xmlns:p14="http://schemas.microsoft.com/office/powerpoint/2010/main" val="1217798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09800" y="838200"/>
            <a:ext cx="41576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b="1" i="0" dirty="0"/>
              <a:t>計 算 正 常 時 間</a:t>
            </a:r>
          </a:p>
        </p:txBody>
      </p:sp>
      <p:sp>
        <p:nvSpPr>
          <p:cNvPr id="54276" name="Text Box 3"/>
          <p:cNvSpPr txBox="1">
            <a:spLocks noChangeArrowheads="1"/>
          </p:cNvSpPr>
          <p:nvPr/>
        </p:nvSpPr>
        <p:spPr bwMode="auto">
          <a:xfrm>
            <a:off x="686213" y="2000197"/>
            <a:ext cx="800058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2800" i="0" dirty="0"/>
              <a:t>正常工作時間 = 觀測時間/(1+評比因素)</a:t>
            </a:r>
          </a:p>
          <a:p>
            <a:pPr eaLnBrk="1" hangingPunct="1">
              <a:spcBef>
                <a:spcPct val="50000"/>
              </a:spcBef>
            </a:pPr>
            <a:r>
              <a:rPr lang="zh-TW" altLang="en-US" sz="2800" i="0" dirty="0"/>
              <a:t>                          </a:t>
            </a:r>
            <a:endParaRPr lang="zh-TW" altLang="en-US" sz="2800" i="0" dirty="0">
              <a:sym typeface="Symbol" panose="05050102010706020507" pitchFamily="18" charset="2"/>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61</a:t>
            </a:fld>
            <a:endParaRPr lang="en-US"/>
          </a:p>
        </p:txBody>
      </p:sp>
    </p:spTree>
    <p:extLst>
      <p:ext uri="{BB962C8B-B14F-4D97-AF65-F5344CB8AC3E}">
        <p14:creationId xmlns:p14="http://schemas.microsoft.com/office/powerpoint/2010/main" val="1960334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819400" y="762000"/>
            <a:ext cx="4344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b="1" i="0" dirty="0"/>
              <a:t>計 算 標 準 時 間</a:t>
            </a:r>
          </a:p>
        </p:txBody>
      </p:sp>
      <p:sp>
        <p:nvSpPr>
          <p:cNvPr id="62467" name="Text Box 3"/>
          <p:cNvSpPr txBox="1">
            <a:spLocks noChangeArrowheads="1"/>
          </p:cNvSpPr>
          <p:nvPr/>
        </p:nvSpPr>
        <p:spPr bwMode="auto">
          <a:xfrm>
            <a:off x="1619250" y="2057400"/>
            <a:ext cx="61928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2800" i="0" dirty="0"/>
              <a:t>標準時間 =   正常時間 + 寬放時間</a:t>
            </a:r>
          </a:p>
        </p:txBody>
      </p:sp>
      <p:grpSp>
        <p:nvGrpSpPr>
          <p:cNvPr id="62468" name="Group 13"/>
          <p:cNvGrpSpPr>
            <a:grpSpLocks/>
          </p:cNvGrpSpPr>
          <p:nvPr/>
        </p:nvGrpSpPr>
        <p:grpSpPr bwMode="auto">
          <a:xfrm>
            <a:off x="1447800" y="3048000"/>
            <a:ext cx="6810375" cy="1038225"/>
            <a:chOff x="912" y="1920"/>
            <a:chExt cx="4290" cy="654"/>
          </a:xfrm>
        </p:grpSpPr>
        <p:sp>
          <p:nvSpPr>
            <p:cNvPr id="62469" name="Rectangle 4"/>
            <p:cNvSpPr>
              <a:spLocks noChangeArrowheads="1"/>
            </p:cNvSpPr>
            <p:nvPr/>
          </p:nvSpPr>
          <p:spPr bwMode="auto">
            <a:xfrm>
              <a:off x="1152" y="1920"/>
              <a:ext cx="20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zh-TW" sz="2800" i="0" dirty="0">
                  <a:sym typeface="Symbol" panose="05050102010706020507" pitchFamily="18" charset="2"/>
                </a:rPr>
                <a:t>觀測時間值</a:t>
              </a:r>
              <a:r>
                <a:rPr lang="zh-TW" altLang="en-US" sz="2800" i="0" dirty="0">
                  <a:sym typeface="Symbol" panose="05050102010706020507" pitchFamily="18" charset="2"/>
                </a:rPr>
                <a:t>                                   </a:t>
              </a:r>
            </a:p>
          </p:txBody>
        </p:sp>
        <p:sp>
          <p:nvSpPr>
            <p:cNvPr id="62470" name="Rectangle 5"/>
            <p:cNvSpPr>
              <a:spLocks noChangeArrowheads="1"/>
            </p:cNvSpPr>
            <p:nvPr/>
          </p:nvSpPr>
          <p:spPr bwMode="auto">
            <a:xfrm>
              <a:off x="1344" y="2247"/>
              <a:ext cx="10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zh-TW" altLang="en-US" sz="2800">
                  <a:sym typeface="Symbol" panose="05050102010706020507" pitchFamily="18" charset="2"/>
                </a:rPr>
                <a:t>觀測次數</a:t>
              </a:r>
            </a:p>
          </p:txBody>
        </p:sp>
        <p:sp>
          <p:nvSpPr>
            <p:cNvPr id="62471" name="Text Box 6"/>
            <p:cNvSpPr txBox="1">
              <a:spLocks noChangeArrowheads="1"/>
            </p:cNvSpPr>
            <p:nvPr/>
          </p:nvSpPr>
          <p:spPr bwMode="auto">
            <a:xfrm>
              <a:off x="912" y="2055"/>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2800"/>
                <a:t>=</a:t>
              </a:r>
            </a:p>
          </p:txBody>
        </p:sp>
        <p:sp>
          <p:nvSpPr>
            <p:cNvPr id="62472" name="Line 7"/>
            <p:cNvSpPr>
              <a:spLocks noChangeShapeType="1"/>
            </p:cNvSpPr>
            <p:nvPr/>
          </p:nvSpPr>
          <p:spPr bwMode="auto">
            <a:xfrm>
              <a:off x="1248" y="2247"/>
              <a:ext cx="1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3" name="Rectangle 8"/>
            <p:cNvSpPr>
              <a:spLocks noChangeArrowheads="1"/>
            </p:cNvSpPr>
            <p:nvPr/>
          </p:nvSpPr>
          <p:spPr bwMode="auto">
            <a:xfrm>
              <a:off x="4026" y="2112"/>
              <a:ext cx="11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2800"/>
                <a:t>(1+寬放率)</a:t>
              </a:r>
            </a:p>
          </p:txBody>
        </p:sp>
        <p:sp>
          <p:nvSpPr>
            <p:cNvPr id="62474" name="Rectangle 10"/>
            <p:cNvSpPr>
              <a:spLocks noChangeArrowheads="1"/>
            </p:cNvSpPr>
            <p:nvPr/>
          </p:nvSpPr>
          <p:spPr bwMode="auto">
            <a:xfrm>
              <a:off x="2496" y="2155"/>
              <a:ext cx="14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2800"/>
                <a:t>(1+評比因素)</a:t>
              </a:r>
            </a:p>
          </p:txBody>
        </p:sp>
        <p:sp>
          <p:nvSpPr>
            <p:cNvPr id="62475" name="Rectangle 11"/>
            <p:cNvSpPr>
              <a:spLocks noChangeArrowheads="1"/>
            </p:cNvSpPr>
            <p:nvPr/>
          </p:nvSpPr>
          <p:spPr bwMode="auto">
            <a:xfrm>
              <a:off x="3863" y="2071"/>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lang="zh-TW" altLang="en-US"/>
                <a:t>×</a:t>
              </a:r>
            </a:p>
          </p:txBody>
        </p:sp>
        <p:sp>
          <p:nvSpPr>
            <p:cNvPr id="62476" name="Rectangle 12"/>
            <p:cNvSpPr>
              <a:spLocks noChangeArrowheads="1"/>
            </p:cNvSpPr>
            <p:nvPr/>
          </p:nvSpPr>
          <p:spPr bwMode="auto">
            <a:xfrm>
              <a:off x="2352" y="2112"/>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lang="zh-TW" altLang="en-US"/>
                <a:t>×</a:t>
              </a:r>
            </a:p>
          </p:txBody>
        </p:sp>
      </p:gr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62</a:t>
            </a:fld>
            <a:endParaRPr lang="en-US"/>
          </a:p>
        </p:txBody>
      </p:sp>
    </p:spTree>
    <p:extLst>
      <p:ext uri="{BB962C8B-B14F-4D97-AF65-F5344CB8AC3E}">
        <p14:creationId xmlns:p14="http://schemas.microsoft.com/office/powerpoint/2010/main" val="1555692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p:nvPr/>
        </p:nvSpPr>
        <p:spPr>
          <a:xfrm>
            <a:off x="152400" y="3886200"/>
            <a:ext cx="6939950" cy="43204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52400"/>
            <a:ext cx="7112977" cy="982663"/>
          </a:xfrm>
        </p:spPr>
        <p:txBody>
          <a:bodyPr/>
          <a:lstStyle/>
          <a:p>
            <a:r>
              <a:rPr lang="zh-CN" altLang="en-US" dirty="0"/>
              <a:t>目录</a:t>
            </a:r>
            <a:endParaRPr lang="en-US" dirty="0"/>
          </a:p>
        </p:txBody>
      </p:sp>
      <p:sp>
        <p:nvSpPr>
          <p:cNvPr id="4" name="CasellaDiTesto 1"/>
          <p:cNvSpPr txBox="1"/>
          <p:nvPr/>
        </p:nvSpPr>
        <p:spPr>
          <a:xfrm>
            <a:off x="457200" y="990600"/>
            <a:ext cx="6635150" cy="3693319"/>
          </a:xfrm>
          <a:prstGeom prst="rect">
            <a:avLst/>
          </a:prstGeom>
          <a:noFill/>
        </p:spPr>
        <p:txBody>
          <a:bodyPr wrap="none" rtlCol="0">
            <a:spAutoFit/>
          </a:bodyPr>
          <a:lstStyle/>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工业工程简介</a:t>
            </a:r>
            <a:endParaRPr lang="en-US" altLang="zh-CN" sz="2400" dirty="0">
              <a:solidFill>
                <a:schemeClr val="tx2"/>
              </a:solidFill>
              <a:latin typeface="+mj-lt"/>
              <a:ea typeface="Verdana" panose="020B0604030504040204" pitchFamily="34" charset="0"/>
              <a:cs typeface="Verdana" panose="020B0604030504040204" pitchFamily="34" charset="0"/>
            </a:endParaRPr>
          </a:p>
          <a:p>
            <a:r>
              <a:rPr lang="en-US" sz="2800" dirty="0">
                <a:latin typeface="+mj-lt"/>
              </a:rPr>
              <a:t>-</a:t>
            </a:r>
            <a:r>
              <a:rPr lang="zh-CN" altLang="en-US" sz="2400" dirty="0">
                <a:solidFill>
                  <a:schemeClr val="tx2"/>
                </a:solidFill>
                <a:ea typeface="Verdana" panose="020B0604030504040204" pitchFamily="34" charset="0"/>
                <a:cs typeface="Verdana" panose="020B0604030504040204" pitchFamily="34" charset="0"/>
              </a:rPr>
              <a:t>动</a:t>
            </a:r>
            <a:r>
              <a:rPr lang="zh-TW" altLang="en-US" sz="2400" dirty="0">
                <a:solidFill>
                  <a:schemeClr val="tx2"/>
                </a:solidFill>
                <a:ea typeface="Verdana" panose="020B0604030504040204" pitchFamily="34" charset="0"/>
                <a:cs typeface="Verdana" panose="020B0604030504040204" pitchFamily="34" charset="0"/>
              </a:rPr>
              <a:t>作及</a:t>
            </a:r>
            <a:r>
              <a:rPr lang="zh-CN" altLang="en-US" sz="2400" dirty="0">
                <a:solidFill>
                  <a:schemeClr val="tx2"/>
                </a:solidFill>
                <a:ea typeface="Verdana" panose="020B0604030504040204" pitchFamily="34" charset="0"/>
                <a:cs typeface="Verdana" panose="020B0604030504040204" pitchFamily="34" charset="0"/>
              </a:rPr>
              <a:t>时间研究简介</a:t>
            </a:r>
            <a:endParaRPr lang="en-US" altLang="zh-CN" sz="2400" dirty="0">
              <a:solidFill>
                <a:schemeClr val="tx2"/>
              </a:solidFill>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标准工时定义</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时间评比</a:t>
            </a:r>
            <a:endParaRPr lang="en-US" sz="24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400" dirty="0">
                <a:solidFill>
                  <a:schemeClr val="tx2"/>
                </a:solidFill>
                <a:latin typeface="+mj-lt"/>
                <a:ea typeface="Verdana" panose="020B0604030504040204" pitchFamily="34" charset="0"/>
                <a:cs typeface="Verdana" panose="020B0604030504040204" pitchFamily="34" charset="0"/>
              </a:rPr>
              <a:t>宽放时间</a:t>
            </a:r>
            <a:endParaRPr lang="en-US" sz="2400" dirty="0">
              <a:solidFill>
                <a:schemeClr val="tx2"/>
              </a:solidFill>
              <a:latin typeface="+mj-lt"/>
              <a:ea typeface="Verdana" panose="020B0604030504040204" pitchFamily="34" charset="0"/>
              <a:cs typeface="Verdana" panose="020B0604030504040204" pitchFamily="34" charset="0"/>
            </a:endParaRPr>
          </a:p>
          <a:p>
            <a:r>
              <a:rPr lang="en-US"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标准工时的量测</a:t>
            </a:r>
            <a:r>
              <a:rPr lang="en-US" altLang="zh-CN" sz="28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latin typeface="+mj-lt"/>
                <a:ea typeface="Verdana" panose="020B0604030504040204" pitchFamily="34" charset="0"/>
                <a:cs typeface="Verdana" panose="020B0604030504040204" pitchFamily="34" charset="0"/>
              </a:rPr>
              <a:t>秒表法</a:t>
            </a:r>
            <a:endParaRPr lang="en-US" sz="2800" dirty="0">
              <a:solidFill>
                <a:schemeClr val="tx2"/>
              </a:solidFill>
              <a:latin typeface="+mj-lt"/>
              <a:ea typeface="Verdana" panose="020B0604030504040204" pitchFamily="34" charset="0"/>
              <a:cs typeface="Verdana" panose="020B0604030504040204" pitchFamily="34" charset="0"/>
            </a:endParaRPr>
          </a:p>
          <a:p>
            <a:r>
              <a:rPr lang="en-US" sz="3200" dirty="0">
                <a:solidFill>
                  <a:schemeClr val="tx2"/>
                </a:solidFill>
                <a:latin typeface="+mj-lt"/>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标准工时的量测</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秒表法</a:t>
            </a:r>
            <a:r>
              <a:rPr lang="en-US" altLang="zh-CN" sz="2800" dirty="0">
                <a:solidFill>
                  <a:schemeClr val="tx2"/>
                </a:solidFill>
                <a:ea typeface="Verdana" panose="020B0604030504040204" pitchFamily="34" charset="0"/>
                <a:cs typeface="Verdana" panose="020B0604030504040204" pitchFamily="34" charset="0"/>
              </a:rPr>
              <a:t>-</a:t>
            </a:r>
            <a:r>
              <a:rPr lang="zh-CN" altLang="en-US" sz="2800" dirty="0">
                <a:solidFill>
                  <a:schemeClr val="tx2"/>
                </a:solidFill>
                <a:ea typeface="Verdana" panose="020B0604030504040204" pitchFamily="34" charset="0"/>
                <a:cs typeface="Verdana" panose="020B0604030504040204" pitchFamily="34" charset="0"/>
              </a:rPr>
              <a:t>预定时间标准法</a:t>
            </a:r>
            <a:endParaRPr lang="en-US" sz="2800" dirty="0">
              <a:solidFill>
                <a:schemeClr val="tx2"/>
              </a:solidFill>
              <a:latin typeface="+mj-lt"/>
              <a:ea typeface="Verdana" panose="020B0604030504040204" pitchFamily="34" charset="0"/>
              <a:cs typeface="Verdana" panose="020B0604030504040204" pitchFamily="34" charset="0"/>
            </a:endParaRPr>
          </a:p>
          <a:p>
            <a:endParaRPr lang="it-IT" dirty="0">
              <a:solidFill>
                <a:schemeClr val="tx2"/>
              </a:solidFill>
              <a:latin typeface="Candara" panose="020E050203030302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0"/>
          </p:nvPr>
        </p:nvSpPr>
        <p:spPr/>
        <p:txBody>
          <a:bodyPr/>
          <a:lstStyle/>
          <a:p>
            <a:pPr>
              <a:defRPr/>
            </a:pPr>
            <a:fld id="{77AAD153-2F36-469C-A64C-9E79B89DCA6C}" type="slidenum">
              <a:rPr lang="en-US" smtClean="0"/>
              <a:pPr>
                <a:defRPr/>
              </a:pPr>
              <a:t>63</a:t>
            </a:fld>
            <a:endParaRPr lang="en-US"/>
          </a:p>
        </p:txBody>
      </p:sp>
    </p:spTree>
    <p:extLst>
      <p:ext uri="{BB962C8B-B14F-4D97-AF65-F5344CB8AC3E}">
        <p14:creationId xmlns:p14="http://schemas.microsoft.com/office/powerpoint/2010/main" val="1976049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828800" y="762000"/>
            <a:ext cx="609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zh-TW" altLang="en-US" b="1" i="0" dirty="0"/>
              <a:t>標準工時：預定時間標准法</a:t>
            </a:r>
          </a:p>
        </p:txBody>
      </p:sp>
      <p:sp>
        <p:nvSpPr>
          <p:cNvPr id="63491" name="Text Box 3"/>
          <p:cNvSpPr txBox="1">
            <a:spLocks noChangeArrowheads="1"/>
          </p:cNvSpPr>
          <p:nvPr/>
        </p:nvSpPr>
        <p:spPr bwMode="auto">
          <a:xfrm>
            <a:off x="1219200" y="1905000"/>
            <a:ext cx="739140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nSpc>
                <a:spcPct val="140000"/>
              </a:lnSpc>
              <a:spcBef>
                <a:spcPct val="50000"/>
              </a:spcBef>
            </a:pPr>
            <a:r>
              <a:rPr lang="zh-TW" altLang="en-US" sz="2400" i="0" dirty="0"/>
              <a:t>    預定時間系統(</a:t>
            </a:r>
            <a:r>
              <a:rPr lang="en-US" altLang="zh-TW" sz="2400" i="0" dirty="0"/>
              <a:t>Predetermined  Time System)</a:t>
            </a:r>
            <a:r>
              <a:rPr lang="zh-TW" altLang="en-US" sz="2400" i="0" dirty="0"/>
              <a:t>簡稱</a:t>
            </a:r>
            <a:r>
              <a:rPr lang="en-US" altLang="zh-TW" sz="2400" i="0" dirty="0"/>
              <a:t>PTS</a:t>
            </a:r>
            <a:r>
              <a:rPr lang="zh-TW" altLang="en-US" sz="2400" i="0" dirty="0"/>
              <a:t>法—利用預先為各種動作制定的時間標準來確定進行各種操作所需要的時間，而不是通過直接觀察和測定。</a:t>
            </a:r>
          </a:p>
          <a:p>
            <a:pPr>
              <a:lnSpc>
                <a:spcPct val="160000"/>
              </a:lnSpc>
              <a:spcBef>
                <a:spcPct val="50000"/>
              </a:spcBef>
            </a:pPr>
            <a:r>
              <a:rPr lang="zh-TW" altLang="en-US" sz="2400" i="0" dirty="0"/>
              <a:t>    動作時間分析：在實際條件的範圍內，所有熟練人員完成真正基本動作所需要的時間是常量。</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64</a:t>
            </a:fld>
            <a:endParaRPr lang="en-US"/>
          </a:p>
        </p:txBody>
      </p:sp>
    </p:spTree>
    <p:extLst>
      <p:ext uri="{BB962C8B-B14F-4D97-AF65-F5344CB8AC3E}">
        <p14:creationId xmlns:p14="http://schemas.microsoft.com/office/powerpoint/2010/main" val="124589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ChangeArrowheads="1"/>
          </p:cNvSpPr>
          <p:nvPr/>
        </p:nvSpPr>
        <p:spPr bwMode="auto">
          <a:xfrm>
            <a:off x="2590800" y="838200"/>
            <a:ext cx="3395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zh-TW" altLang="en-US" b="1" i="0" dirty="0"/>
              <a:t>預定時間標准法</a:t>
            </a:r>
          </a:p>
        </p:txBody>
      </p:sp>
      <p:pic>
        <p:nvPicPr>
          <p:cNvPr id="5" name="Picture 4"/>
          <p:cNvPicPr>
            <a:picLocks noChangeAspect="1"/>
          </p:cNvPicPr>
          <p:nvPr/>
        </p:nvPicPr>
        <p:blipFill rotWithShape="1">
          <a:blip r:embed="rId2"/>
          <a:srcRect l="11304" t="44172" r="53535" b="28510"/>
          <a:stretch/>
        </p:blipFill>
        <p:spPr>
          <a:xfrm>
            <a:off x="609600" y="1697284"/>
            <a:ext cx="7972586" cy="3484316"/>
          </a:xfrm>
          <a:prstGeom prst="rect">
            <a:avLst/>
          </a:prstGeom>
        </p:spPr>
      </p:pic>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65</a:t>
            </a:fld>
            <a:endParaRPr lang="en-US"/>
          </a:p>
        </p:txBody>
      </p:sp>
    </p:spTree>
    <p:extLst>
      <p:ext uri="{BB962C8B-B14F-4D97-AF65-F5344CB8AC3E}">
        <p14:creationId xmlns:p14="http://schemas.microsoft.com/office/powerpoint/2010/main" val="4283240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124200" y="7620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zh-TW" altLang="en-US" b="1" i="0" dirty="0"/>
              <a:t>模特法的原理</a:t>
            </a:r>
          </a:p>
        </p:txBody>
      </p:sp>
      <p:sp>
        <p:nvSpPr>
          <p:cNvPr id="65539" name="Text Box 3"/>
          <p:cNvSpPr txBox="1">
            <a:spLocks noChangeArrowheads="1"/>
          </p:cNvSpPr>
          <p:nvPr/>
        </p:nvSpPr>
        <p:spPr bwMode="auto">
          <a:xfrm>
            <a:off x="1143000" y="1600200"/>
            <a:ext cx="76200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nSpc>
                <a:spcPct val="170000"/>
              </a:lnSpc>
              <a:spcBef>
                <a:spcPct val="50000"/>
              </a:spcBef>
            </a:pPr>
            <a:r>
              <a:rPr lang="zh-TW" altLang="en-US" sz="2400" i="0"/>
              <a:t>(1)所有人力操作時的動作[均包括一些基本動作。</a:t>
            </a:r>
          </a:p>
          <a:p>
            <a:pPr>
              <a:lnSpc>
                <a:spcPct val="170000"/>
              </a:lnSpc>
              <a:spcBef>
                <a:spcPct val="50000"/>
              </a:spcBef>
            </a:pPr>
            <a:r>
              <a:rPr lang="zh-TW" altLang="en-US" sz="2400" i="0"/>
              <a:t>(2)不同的人做同一動作(在條件相同時)所需的時間值基本相等。 </a:t>
            </a:r>
          </a:p>
          <a:p>
            <a:pPr>
              <a:lnSpc>
                <a:spcPct val="170000"/>
              </a:lnSpc>
              <a:spcBef>
                <a:spcPct val="50000"/>
              </a:spcBef>
            </a:pPr>
            <a:r>
              <a:rPr lang="zh-TW" altLang="en-US" sz="2400" i="0"/>
              <a:t>(3)使身體不同部位做動作時，其動作所用的時間值互成比例。</a:t>
            </a:r>
          </a:p>
          <a:p>
            <a:pPr>
              <a:lnSpc>
                <a:spcPct val="170000"/>
              </a:lnSpc>
              <a:spcBef>
                <a:spcPct val="50000"/>
              </a:spcBef>
            </a:pPr>
            <a:endParaRPr lang="zh-TW" altLang="en-US" sz="2400" i="0"/>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66</a:t>
            </a:fld>
            <a:endParaRPr lang="en-US"/>
          </a:p>
        </p:txBody>
      </p:sp>
    </p:spTree>
    <p:extLst>
      <p:ext uri="{BB962C8B-B14F-4D97-AF65-F5344CB8AC3E}">
        <p14:creationId xmlns:p14="http://schemas.microsoft.com/office/powerpoint/2010/main" val="34097869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MOD</a:t>
            </a:r>
            <a:r>
              <a:rPr lang="zh-CN" altLang="en-US" sz="3200" dirty="0"/>
              <a:t>法</a:t>
            </a:r>
            <a:endParaRPr lang="en-US" sz="3200" dirty="0"/>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770249607"/>
              </p:ext>
            </p:extLst>
          </p:nvPr>
        </p:nvGraphicFramePr>
        <p:xfrm>
          <a:off x="4114800" y="3476625"/>
          <a:ext cx="914400" cy="771525"/>
        </p:xfrm>
        <a:graphic>
          <a:graphicData uri="http://schemas.openxmlformats.org/presentationml/2006/ole">
            <mc:AlternateContent xmlns:mc="http://schemas.openxmlformats.org/markup-compatibility/2006">
              <mc:Choice xmlns:v="urn:schemas-microsoft-com:vml" Requires="v">
                <p:oleObj spid="_x0000_s7168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114800" y="3476625"/>
                        <a:ext cx="914400" cy="771525"/>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57E8B922-ED14-4A0C-ADED-E5CF19D529FF}" type="slidenum">
              <a:rPr lang="en-US" smtClean="0"/>
              <a:pPr/>
              <a:t>67</a:t>
            </a:fld>
            <a:endParaRPr lang="en-US"/>
          </a:p>
        </p:txBody>
      </p:sp>
      <p:sp>
        <p:nvSpPr>
          <p:cNvPr id="7" name="Date Placeholder 6"/>
          <p:cNvSpPr>
            <a:spLocks noGrp="1"/>
          </p:cNvSpPr>
          <p:nvPr>
            <p:ph type="dt" sz="half" idx="10"/>
          </p:nvPr>
        </p:nvSpPr>
        <p:spPr/>
        <p:txBody>
          <a:bodyPr/>
          <a:lstStyle/>
          <a:p>
            <a:fld id="{FAED6838-164B-428A-A5A2-BE3D5EA36FA1}" type="datetime1">
              <a:rPr lang="en-US" smtClean="0"/>
              <a:t>4/13/2017</a:t>
            </a:fld>
            <a:endParaRPr lang="en-US"/>
          </a:p>
        </p:txBody>
      </p:sp>
    </p:spTree>
    <p:extLst>
      <p:ext uri="{BB962C8B-B14F-4D97-AF65-F5344CB8AC3E}">
        <p14:creationId xmlns:p14="http://schemas.microsoft.com/office/powerpoint/2010/main" val="536232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SAP</a:t>
            </a:r>
            <a:r>
              <a:rPr lang="zh-CN" altLang="en-US" sz="3200" dirty="0"/>
              <a:t>输入</a:t>
            </a:r>
            <a:endParaRPr lang="en-US" sz="3200" dirty="0"/>
          </a:p>
        </p:txBody>
      </p:sp>
      <p:sp>
        <p:nvSpPr>
          <p:cNvPr id="6" name="Slide Number Placeholder 5"/>
          <p:cNvSpPr>
            <a:spLocks noGrp="1"/>
          </p:cNvSpPr>
          <p:nvPr>
            <p:ph type="sldNum" sz="quarter" idx="12"/>
          </p:nvPr>
        </p:nvSpPr>
        <p:spPr/>
        <p:txBody>
          <a:bodyPr/>
          <a:lstStyle/>
          <a:p>
            <a:fld id="{57E8B922-ED14-4A0C-ADED-E5CF19D529FF}" type="slidenum">
              <a:rPr lang="en-US" smtClean="0"/>
              <a:pPr/>
              <a:t>68</a:t>
            </a:fld>
            <a:endParaRPr lang="en-US"/>
          </a:p>
        </p:txBody>
      </p:sp>
      <p:sp>
        <p:nvSpPr>
          <p:cNvPr id="7" name="Date Placeholder 6"/>
          <p:cNvSpPr>
            <a:spLocks noGrp="1"/>
          </p:cNvSpPr>
          <p:nvPr>
            <p:ph type="dt" sz="half" idx="10"/>
          </p:nvPr>
        </p:nvSpPr>
        <p:spPr/>
        <p:txBody>
          <a:bodyPr/>
          <a:lstStyle/>
          <a:p>
            <a:fld id="{FAED6838-164B-428A-A5A2-BE3D5EA36FA1}" type="datetime1">
              <a:rPr lang="en-US" smtClean="0"/>
              <a:t>4/13/2017</a:t>
            </a:fld>
            <a:endParaRPr lang="en-US"/>
          </a:p>
        </p:txBody>
      </p:sp>
      <p:sp>
        <p:nvSpPr>
          <p:cNvPr id="3" name="Content Placeholder 2"/>
          <p:cNvSpPr>
            <a:spLocks noGrp="1"/>
          </p:cNvSpPr>
          <p:nvPr>
            <p:ph idx="1"/>
          </p:nvPr>
        </p:nvSpPr>
        <p:spPr/>
        <p:txBody>
          <a:bodyPr/>
          <a:lstStyle/>
          <a:p>
            <a:r>
              <a:rPr lang="en-US" dirty="0"/>
              <a:t>1.</a:t>
            </a:r>
            <a:r>
              <a:rPr lang="zh-CN" altLang="en-US" dirty="0"/>
              <a:t>建立</a:t>
            </a:r>
            <a:r>
              <a:rPr lang="en-US" dirty="0"/>
              <a:t>/</a:t>
            </a:r>
            <a:r>
              <a:rPr lang="zh-CN" altLang="en-US" dirty="0"/>
              <a:t>修改</a:t>
            </a:r>
            <a:r>
              <a:rPr lang="en-US" dirty="0"/>
              <a:t> /</a:t>
            </a:r>
            <a:r>
              <a:rPr lang="zh-CN" altLang="en-US" dirty="0"/>
              <a:t>查询</a:t>
            </a:r>
            <a:r>
              <a:rPr lang="en-US" dirty="0"/>
              <a:t>routing    /nCA01  ; CA02  ; CA03  </a:t>
            </a:r>
          </a:p>
          <a:p>
            <a:r>
              <a:rPr lang="en-US" dirty="0"/>
              <a:t>2.</a:t>
            </a:r>
            <a:r>
              <a:rPr lang="zh-CN" altLang="en-US" dirty="0"/>
              <a:t>批量查询</a:t>
            </a:r>
            <a:r>
              <a:rPr lang="en-US" dirty="0"/>
              <a:t>routing          /</a:t>
            </a:r>
            <a:r>
              <a:rPr lang="en-US" dirty="0" err="1"/>
              <a:t>nz_routing_list</a:t>
            </a:r>
            <a:endParaRPr lang="en-US" dirty="0"/>
          </a:p>
          <a:p>
            <a:r>
              <a:rPr lang="en-US" dirty="0"/>
              <a:t>3.</a:t>
            </a:r>
            <a:r>
              <a:rPr lang="zh-CN" altLang="en-US" dirty="0"/>
              <a:t>批量查询工单工时</a:t>
            </a:r>
            <a:r>
              <a:rPr lang="en-US" dirty="0"/>
              <a:t>  /nsq01 –Query ZPP</a:t>
            </a:r>
          </a:p>
        </p:txBody>
      </p:sp>
    </p:spTree>
    <p:extLst>
      <p:ext uri="{BB962C8B-B14F-4D97-AF65-F5344CB8AC3E}">
        <p14:creationId xmlns:p14="http://schemas.microsoft.com/office/powerpoint/2010/main" val="31476034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15" descr="Safilo GROUP blu-cel.eps"/>
          <p:cNvPicPr>
            <a:picLocks noChangeAspect="1"/>
          </p:cNvPicPr>
          <p:nvPr/>
        </p:nvPicPr>
        <p:blipFill>
          <a:blip r:embed="rId4" cstate="print"/>
          <a:srcRect/>
          <a:stretch>
            <a:fillRect/>
          </a:stretch>
        </p:blipFill>
        <p:spPr bwMode="auto">
          <a:xfrm>
            <a:off x="7696039" y="116632"/>
            <a:ext cx="1236785" cy="531812"/>
          </a:xfrm>
          <a:prstGeom prst="rect">
            <a:avLst/>
          </a:prstGeom>
          <a:noFill/>
          <a:ln w="9525">
            <a:noFill/>
            <a:miter lim="800000"/>
            <a:headEnd/>
            <a:tailEnd/>
          </a:ln>
        </p:spPr>
      </p:pic>
      <p:sp>
        <p:nvSpPr>
          <p:cNvPr id="6" name="CasellaDiTesto 7"/>
          <p:cNvSpPr txBox="1">
            <a:spLocks noChangeArrowheads="1"/>
          </p:cNvSpPr>
          <p:nvPr/>
        </p:nvSpPr>
        <p:spPr bwMode="auto">
          <a:xfrm>
            <a:off x="3695701" y="6572250"/>
            <a:ext cx="1882247" cy="215444"/>
          </a:xfrm>
          <a:prstGeom prst="rect">
            <a:avLst/>
          </a:prstGeom>
          <a:noFill/>
          <a:ln w="9525">
            <a:noFill/>
            <a:miter lim="800000"/>
            <a:headEnd/>
            <a:tailEnd/>
          </a:ln>
        </p:spPr>
        <p:txBody>
          <a:bodyPr wrap="none">
            <a:spAutoFit/>
          </a:bodyPr>
          <a:lstStyle/>
          <a:p>
            <a:pPr>
              <a:defRPr/>
            </a:pPr>
            <a:r>
              <a:rPr lang="en-US" sz="800" i="1" dirty="0">
                <a:solidFill>
                  <a:srgbClr val="0C2D83"/>
                </a:solidFill>
                <a:latin typeface="Arial" pitchFamily="34" charset="0"/>
                <a:cs typeface="+mn-cs"/>
              </a:rPr>
              <a:t>Strictly private and highly confidential</a:t>
            </a:r>
          </a:p>
        </p:txBody>
      </p:sp>
      <p:sp>
        <p:nvSpPr>
          <p:cNvPr id="8" name="Segnaposto numero diapositiva 7"/>
          <p:cNvSpPr>
            <a:spLocks noGrp="1"/>
          </p:cNvSpPr>
          <p:nvPr>
            <p:ph type="sldNum" sz="quarter" idx="10"/>
          </p:nvPr>
        </p:nvSpPr>
        <p:spPr/>
        <p:txBody>
          <a:bodyPr/>
          <a:lstStyle/>
          <a:p>
            <a:pPr>
              <a:defRPr/>
            </a:pPr>
            <a:fld id="{066B250F-EDF1-43D8-9485-DA0D4C6C6011}" type="slidenum">
              <a:rPr lang="en-US" smtClean="0"/>
              <a:pPr>
                <a:defRPr/>
              </a:pPr>
              <a:t>69</a:t>
            </a:fld>
            <a:endParaRPr lang="en-US"/>
          </a:p>
        </p:txBody>
      </p:sp>
      <p:sp>
        <p:nvSpPr>
          <p:cNvPr id="9" name="Rectangle 2"/>
          <p:cNvSpPr txBox="1">
            <a:spLocks noChangeArrowheads="1"/>
          </p:cNvSpPr>
          <p:nvPr>
            <p:custDataLst>
              <p:tags r:id="rId1"/>
            </p:custDataLst>
          </p:nvPr>
        </p:nvSpPr>
        <p:spPr>
          <a:xfrm>
            <a:off x="221511" y="-44500"/>
            <a:ext cx="8306587" cy="854075"/>
          </a:xfrm>
          <a:prstGeom prst="rect">
            <a:avLst/>
          </a:prstGeom>
          <a:noFill/>
        </p:spPr>
        <p:txBody>
          <a:bodyPr anchor="ctr"/>
          <a:lstStyle/>
          <a:p>
            <a:pPr algn="l" fontAlgn="auto">
              <a:lnSpc>
                <a:spcPct val="100000"/>
              </a:lnSpc>
              <a:spcBef>
                <a:spcPts val="0"/>
              </a:spcBef>
              <a:spcAft>
                <a:spcPts val="0"/>
              </a:spcAft>
              <a:defRPr/>
            </a:pPr>
            <a:r>
              <a:rPr lang="it-IT" sz="2800" kern="0" dirty="0">
                <a:solidFill>
                  <a:srgbClr val="FFFFFF">
                    <a:lumMod val="65000"/>
                  </a:srgbClr>
                </a:solidFill>
                <a:latin typeface="Calibri" pitchFamily="34" charset="0"/>
                <a:cs typeface="Calibri" pitchFamily="34" charset="0"/>
              </a:rPr>
              <a:t>Q&amp;A</a:t>
            </a:r>
          </a:p>
        </p:txBody>
      </p:sp>
      <p:pic>
        <p:nvPicPr>
          <p:cNvPr id="10" name="Picture 26" descr="Clipart Illustration Of A Blue Person Leaning Against QA Which Could Be Used As An Icon To Direct Web Customers To Questions And Answers by 3poD"/>
          <p:cNvPicPr>
            <a:picLocks noChangeAspect="1" noChangeArrowheads="1"/>
          </p:cNvPicPr>
          <p:nvPr/>
        </p:nvPicPr>
        <p:blipFill>
          <a:blip r:embed="rId5" cstate="print"/>
          <a:srcRect b="9260"/>
          <a:stretch>
            <a:fillRect/>
          </a:stretch>
        </p:blipFill>
        <p:spPr bwMode="auto">
          <a:xfrm>
            <a:off x="2699792" y="1556792"/>
            <a:ext cx="3772644" cy="3879757"/>
          </a:xfrm>
          <a:prstGeom prst="rect">
            <a:avLst/>
          </a:prstGeom>
          <a:noFill/>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205895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noFill/>
        </p:spPr>
        <p:txBody>
          <a:bodyPr/>
          <a:lstStyle/>
          <a:p>
            <a:pPr>
              <a:buFont typeface="Monotype Sorts" pitchFamily="2" charset="2"/>
              <a:buNone/>
            </a:pPr>
            <a:r>
              <a:rPr lang="en-US" altLang="zh-TW" sz="1800">
                <a:latin typeface="Times New Roman" panose="02020603050405020304" pitchFamily="18" charset="0"/>
              </a:rPr>
              <a:t>Why do we need the Motion and Time study?</a:t>
            </a:r>
          </a:p>
          <a:p>
            <a:pPr>
              <a:buFont typeface="Monotype Sorts" pitchFamily="2" charset="2"/>
              <a:buNone/>
            </a:pPr>
            <a:r>
              <a:rPr lang="zh-TW" altLang="en-US" sz="1800" i="0">
                <a:latin typeface="標楷體" panose="03000509000000000000" pitchFamily="65" charset="-120"/>
                <a:ea typeface="標楷體" panose="03000509000000000000" pitchFamily="65" charset="-120"/>
              </a:rPr>
              <a:t>我們為何需要進行動作及時間研究</a:t>
            </a:r>
            <a:r>
              <a:rPr lang="en-US" altLang="zh-TW" sz="1800" i="0">
                <a:latin typeface="標楷體" panose="03000509000000000000" pitchFamily="65" charset="-120"/>
                <a:ea typeface="標楷體" panose="03000509000000000000" pitchFamily="65" charset="-120"/>
              </a:rPr>
              <a:t>?</a:t>
            </a:r>
            <a:endParaRPr lang="en-US" altLang="zh-TW" sz="1800">
              <a:latin typeface="Times New Roman" panose="02020603050405020304" pitchFamily="18" charset="0"/>
            </a:endParaRPr>
          </a:p>
          <a:p>
            <a:pPr>
              <a:buFont typeface="Monotype Sorts" pitchFamily="2" charset="2"/>
              <a:buNone/>
            </a:pPr>
            <a:r>
              <a:rPr lang="en-US" altLang="zh-TW" sz="1800">
                <a:latin typeface="Times New Roman" panose="02020603050405020304" pitchFamily="18" charset="0"/>
              </a:rPr>
              <a:t>   “</a:t>
            </a:r>
            <a:r>
              <a:rPr lang="en-US" altLang="zh-TW" sz="1800">
                <a:solidFill>
                  <a:schemeClr val="tx2"/>
                </a:solidFill>
                <a:latin typeface="Times New Roman" panose="02020603050405020304" pitchFamily="18" charset="0"/>
              </a:rPr>
              <a:t>Time is money</a:t>
            </a:r>
            <a:r>
              <a:rPr lang="en-US" altLang="zh-TW" sz="1800">
                <a:latin typeface="Times New Roman" panose="02020603050405020304" pitchFamily="18" charset="0"/>
              </a:rPr>
              <a:t> ”and a time standard tells us exactly how much money.”</a:t>
            </a:r>
          </a:p>
          <a:p>
            <a:pPr>
              <a:buFont typeface="Monotype Sorts" pitchFamily="2" charset="2"/>
              <a:buNone/>
            </a:pPr>
            <a:r>
              <a:rPr lang="en-US" altLang="zh-TW" sz="1800">
                <a:latin typeface="Times New Roman" panose="02020603050405020304" pitchFamily="18" charset="0"/>
              </a:rPr>
              <a:t>      </a:t>
            </a:r>
            <a:r>
              <a:rPr lang="en-US" altLang="zh-TW" sz="1800" i="0">
                <a:latin typeface="Times New Roman" panose="02020603050405020304" pitchFamily="18" charset="0"/>
                <a:ea typeface="標楷體" panose="03000509000000000000" pitchFamily="65" charset="-120"/>
              </a:rPr>
              <a:t>“</a:t>
            </a:r>
            <a:r>
              <a:rPr lang="en-US" altLang="zh-TW" sz="1800" i="0">
                <a:latin typeface="標楷體" panose="03000509000000000000" pitchFamily="65" charset="-120"/>
                <a:ea typeface="標楷體" panose="03000509000000000000" pitchFamily="65" charset="-120"/>
              </a:rPr>
              <a:t> </a:t>
            </a:r>
            <a:r>
              <a:rPr lang="zh-TW" altLang="en-US" sz="1800" i="0">
                <a:latin typeface="標楷體" panose="03000509000000000000" pitchFamily="65" charset="-120"/>
                <a:ea typeface="標楷體" panose="03000509000000000000" pitchFamily="65" charset="-120"/>
              </a:rPr>
              <a:t>時間就是金錢 </a:t>
            </a:r>
            <a:r>
              <a:rPr lang="zh-TW" altLang="en-US" sz="1800" i="0">
                <a:latin typeface="Times New Roman" panose="02020603050405020304" pitchFamily="18" charset="0"/>
                <a:ea typeface="標楷體" panose="03000509000000000000" pitchFamily="65" charset="-120"/>
              </a:rPr>
              <a:t>”</a:t>
            </a:r>
            <a:r>
              <a:rPr lang="zh-TW" altLang="en-US" sz="1800" i="0">
                <a:latin typeface="標楷體" panose="03000509000000000000" pitchFamily="65" charset="-120"/>
                <a:ea typeface="標楷體" panose="03000509000000000000" pitchFamily="65" charset="-120"/>
              </a:rPr>
              <a:t> 標準工時即精確地表明金錢之多寡</a:t>
            </a:r>
          </a:p>
          <a:p>
            <a:pPr>
              <a:buFont typeface="Monotype Sorts" pitchFamily="2" charset="2"/>
              <a:buNone/>
            </a:pPr>
            <a:r>
              <a:rPr lang="en-US" altLang="zh-TW" sz="1800" b="1">
                <a:latin typeface="Times New Roman" panose="02020603050405020304" pitchFamily="18" charset="0"/>
              </a:rPr>
              <a:t>The average performance of a manufacturing plant:</a:t>
            </a:r>
          </a:p>
          <a:p>
            <a:pPr>
              <a:buFont typeface="Monotype Sorts" pitchFamily="2" charset="2"/>
              <a:buNone/>
            </a:pPr>
            <a:r>
              <a:rPr lang="zh-TW" altLang="en-US" sz="1800" i="0">
                <a:latin typeface="Times New Roman" panose="02020603050405020304" pitchFamily="18" charset="0"/>
                <a:ea typeface="標楷體" panose="03000509000000000000" pitchFamily="65" charset="-120"/>
              </a:rPr>
              <a:t>工時系統之於製造廠績效的關係</a:t>
            </a:r>
            <a:endParaRPr lang="zh-TW" altLang="en-US" sz="1800">
              <a:latin typeface="Times New Roman" panose="02020603050405020304" pitchFamily="18" charset="0"/>
            </a:endParaRPr>
          </a:p>
          <a:p>
            <a:pPr lvl="1"/>
            <a:r>
              <a:rPr lang="en-US" altLang="zh-TW" sz="1800">
                <a:latin typeface="Times New Roman" panose="02020603050405020304" pitchFamily="18" charset="0"/>
              </a:rPr>
              <a:t>-1.W/O Time standard    ---------------  60%</a:t>
            </a:r>
          </a:p>
          <a:p>
            <a:pPr lvl="1">
              <a:buFont typeface="Wingdings" panose="05000000000000000000" pitchFamily="2" charset="2"/>
              <a:buNone/>
            </a:pPr>
            <a:r>
              <a:rPr lang="en-US" altLang="zh-TW" sz="1800">
                <a:latin typeface="Times New Roman" panose="02020603050405020304" pitchFamily="18" charset="0"/>
              </a:rPr>
              <a:t>         </a:t>
            </a:r>
            <a:r>
              <a:rPr lang="zh-TW" altLang="en-US" sz="1800" i="0">
                <a:latin typeface="Times New Roman" panose="02020603050405020304" pitchFamily="18" charset="0"/>
                <a:ea typeface="標楷體" panose="03000509000000000000" pitchFamily="65" charset="-120"/>
              </a:rPr>
              <a:t>無標準工時系統</a:t>
            </a:r>
            <a:endParaRPr lang="zh-TW" altLang="en-US" sz="1800">
              <a:latin typeface="Times New Roman" panose="02020603050405020304" pitchFamily="18" charset="0"/>
            </a:endParaRPr>
          </a:p>
          <a:p>
            <a:pPr lvl="1"/>
            <a:r>
              <a:rPr lang="en-US" altLang="zh-TW" sz="1800">
                <a:latin typeface="Times New Roman" panose="02020603050405020304" pitchFamily="18" charset="0"/>
              </a:rPr>
              <a:t>-2.W/I Time standard      ---------------  85%</a:t>
            </a:r>
          </a:p>
          <a:p>
            <a:pPr lvl="1">
              <a:buFont typeface="Wingdings" panose="05000000000000000000" pitchFamily="2" charset="2"/>
              <a:buNone/>
            </a:pPr>
            <a:r>
              <a:rPr lang="en-US" altLang="zh-TW" sz="1800" i="0">
                <a:latin typeface="Times New Roman" panose="02020603050405020304" pitchFamily="18" charset="0"/>
                <a:ea typeface="標楷體" panose="03000509000000000000" pitchFamily="65" charset="-120"/>
              </a:rPr>
              <a:t>         </a:t>
            </a:r>
            <a:r>
              <a:rPr lang="zh-TW" altLang="en-US" sz="1800" i="0">
                <a:latin typeface="Times New Roman" panose="02020603050405020304" pitchFamily="18" charset="0"/>
                <a:ea typeface="標楷體" panose="03000509000000000000" pitchFamily="65" charset="-120"/>
              </a:rPr>
              <a:t>導入標準工時系統</a:t>
            </a:r>
            <a:endParaRPr lang="zh-TW" altLang="en-US" sz="1800">
              <a:latin typeface="Times New Roman" panose="02020603050405020304" pitchFamily="18" charset="0"/>
            </a:endParaRPr>
          </a:p>
          <a:p>
            <a:pPr lvl="1"/>
            <a:r>
              <a:rPr lang="en-US" altLang="zh-TW" sz="1800">
                <a:latin typeface="Times New Roman" panose="02020603050405020304" pitchFamily="18" charset="0"/>
              </a:rPr>
              <a:t>-3.W/I Incentive systems ---------------  120%</a:t>
            </a:r>
          </a:p>
          <a:p>
            <a:pPr>
              <a:buFont typeface="Monotype Sorts" pitchFamily="2" charset="2"/>
              <a:buNone/>
            </a:pPr>
            <a:r>
              <a:rPr lang="en-US" altLang="zh-TW" sz="2000" i="0">
                <a:latin typeface="Times New Roman" panose="02020603050405020304" pitchFamily="18" charset="0"/>
                <a:ea typeface="標楷體" panose="03000509000000000000" pitchFamily="65" charset="-120"/>
              </a:rPr>
              <a:t>               </a:t>
            </a:r>
            <a:r>
              <a:rPr lang="zh-TW" altLang="en-US" sz="2000" i="0">
                <a:latin typeface="Times New Roman" panose="02020603050405020304" pitchFamily="18" charset="0"/>
                <a:ea typeface="標楷體" panose="03000509000000000000" pitchFamily="65" charset="-120"/>
              </a:rPr>
              <a:t>導入獎工</a:t>
            </a:r>
            <a:r>
              <a:rPr lang="en-US" altLang="zh-TW" sz="2000" i="0">
                <a:latin typeface="Times New Roman" panose="02020603050405020304" pitchFamily="18" charset="0"/>
                <a:ea typeface="標楷體" panose="03000509000000000000" pitchFamily="65" charset="-120"/>
              </a:rPr>
              <a:t>(</a:t>
            </a:r>
            <a:r>
              <a:rPr lang="zh-TW" altLang="en-US" sz="2000" i="0">
                <a:latin typeface="Times New Roman" panose="02020603050405020304" pitchFamily="18" charset="0"/>
                <a:ea typeface="標楷體" panose="03000509000000000000" pitchFamily="65" charset="-120"/>
              </a:rPr>
              <a:t>激勵</a:t>
            </a:r>
            <a:r>
              <a:rPr lang="en-US" altLang="zh-TW" sz="2000" i="0">
                <a:latin typeface="Times New Roman" panose="02020603050405020304" pitchFamily="18" charset="0"/>
                <a:ea typeface="標楷體" panose="03000509000000000000" pitchFamily="65" charset="-120"/>
              </a:rPr>
              <a:t>)</a:t>
            </a:r>
            <a:r>
              <a:rPr lang="zh-TW" altLang="en-US" sz="2000" i="0">
                <a:latin typeface="Times New Roman" panose="02020603050405020304" pitchFamily="18" charset="0"/>
                <a:ea typeface="標楷體" panose="03000509000000000000" pitchFamily="65" charset="-120"/>
              </a:rPr>
              <a:t>系統</a:t>
            </a:r>
          </a:p>
        </p:txBody>
      </p:sp>
      <p:sp>
        <p:nvSpPr>
          <p:cNvPr id="4100" name="AutoShape 4"/>
          <p:cNvSpPr>
            <a:spLocks noChangeArrowheads="1"/>
          </p:cNvSpPr>
          <p:nvPr/>
        </p:nvSpPr>
        <p:spPr bwMode="auto">
          <a:xfrm>
            <a:off x="6553200" y="4267200"/>
            <a:ext cx="228600" cy="381000"/>
          </a:xfrm>
          <a:prstGeom prst="curvedLeftArrow">
            <a:avLst>
              <a:gd name="adj1" fmla="val 33333"/>
              <a:gd name="adj2" fmla="val 66667"/>
              <a:gd name="adj3" fmla="val 333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endParaRPr lang="en-US" altLang="en-US"/>
          </a:p>
        </p:txBody>
      </p:sp>
      <p:sp>
        <p:nvSpPr>
          <p:cNvPr id="4101" name="AutoShape 5"/>
          <p:cNvSpPr>
            <a:spLocks noChangeArrowheads="1"/>
          </p:cNvSpPr>
          <p:nvPr/>
        </p:nvSpPr>
        <p:spPr bwMode="auto">
          <a:xfrm>
            <a:off x="6629400" y="5029200"/>
            <a:ext cx="228600" cy="381000"/>
          </a:xfrm>
          <a:prstGeom prst="curvedLeftArrow">
            <a:avLst>
              <a:gd name="adj1" fmla="val 33333"/>
              <a:gd name="adj2" fmla="val 66667"/>
              <a:gd name="adj3" fmla="val 333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endParaRPr lang="en-US" altLang="en-US"/>
          </a:p>
        </p:txBody>
      </p:sp>
      <p:sp>
        <p:nvSpPr>
          <p:cNvPr id="4102" name="Text Box 6"/>
          <p:cNvSpPr txBox="1">
            <a:spLocks noChangeArrowheads="1"/>
          </p:cNvSpPr>
          <p:nvPr/>
        </p:nvSpPr>
        <p:spPr bwMode="auto">
          <a:xfrm>
            <a:off x="6019800" y="3352800"/>
            <a:ext cx="2895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en-US" altLang="zh-TW" sz="2000" b="1">
                <a:latin typeface="Times New Roman" panose="02020603050405020304" pitchFamily="18" charset="0"/>
              </a:rPr>
              <a:t>Performance Increasing</a:t>
            </a:r>
          </a:p>
          <a:p>
            <a:pPr>
              <a:spcBef>
                <a:spcPct val="50000"/>
              </a:spcBef>
            </a:pPr>
            <a:r>
              <a:rPr lang="zh-TW" altLang="en-US" sz="2000" i="0">
                <a:latin typeface="Times New Roman" panose="02020603050405020304" pitchFamily="18" charset="0"/>
                <a:ea typeface="標楷體" panose="03000509000000000000" pitchFamily="65" charset="-120"/>
              </a:rPr>
              <a:t>績效提昇</a:t>
            </a:r>
            <a:endParaRPr lang="zh-TW" altLang="en-US" sz="2000" b="1">
              <a:latin typeface="Times New Roman" panose="02020603050405020304" pitchFamily="18" charset="0"/>
            </a:endParaRPr>
          </a:p>
        </p:txBody>
      </p:sp>
      <p:sp>
        <p:nvSpPr>
          <p:cNvPr id="4103" name="Text Box 7"/>
          <p:cNvSpPr txBox="1">
            <a:spLocks noChangeArrowheads="1"/>
          </p:cNvSpPr>
          <p:nvPr/>
        </p:nvSpPr>
        <p:spPr bwMode="auto">
          <a:xfrm>
            <a:off x="7086600" y="4191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en-US" altLang="zh-TW" sz="2400" b="1">
                <a:latin typeface="Times New Roman" panose="02020603050405020304" pitchFamily="18" charset="0"/>
              </a:rPr>
              <a:t>42%</a:t>
            </a:r>
          </a:p>
        </p:txBody>
      </p:sp>
      <p:sp>
        <p:nvSpPr>
          <p:cNvPr id="4104" name="Text Box 8"/>
          <p:cNvSpPr txBox="1">
            <a:spLocks noChangeArrowheads="1"/>
          </p:cNvSpPr>
          <p:nvPr/>
        </p:nvSpPr>
        <p:spPr bwMode="auto">
          <a:xfrm>
            <a:off x="7086600" y="4953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pPr>
            <a:r>
              <a:rPr lang="en-US" altLang="zh-TW" sz="2400" b="1">
                <a:latin typeface="Times New Roman" panose="02020603050405020304" pitchFamily="18" charset="0"/>
              </a:rPr>
              <a:t>42%</a:t>
            </a:r>
          </a:p>
        </p:txBody>
      </p:sp>
      <p:sp>
        <p:nvSpPr>
          <p:cNvPr id="10" name="Rectangle 2"/>
          <p:cNvSpPr>
            <a:spLocks noGrp="1" noChangeArrowheads="1"/>
          </p:cNvSpPr>
          <p:nvPr>
            <p:ph type="title"/>
          </p:nvPr>
        </p:nvSpPr>
        <p:spPr>
          <a:xfrm>
            <a:off x="990600" y="285750"/>
            <a:ext cx="6858000" cy="933450"/>
          </a:xfrm>
          <a:noFill/>
        </p:spPr>
        <p:txBody>
          <a:bodyPr anchor="b"/>
          <a:lstStyle/>
          <a:p>
            <a:r>
              <a:rPr lang="en-US" altLang="zh-TW" sz="2200" dirty="0">
                <a:latin typeface="Times New Roman" panose="02020603050405020304" pitchFamily="18" charset="0"/>
              </a:rPr>
              <a:t>Introduction to Motion and Time Study</a:t>
            </a:r>
            <a:br>
              <a:rPr lang="en-US" altLang="zh-TW" sz="2200" dirty="0">
                <a:latin typeface="Times New Roman" panose="02020603050405020304" pitchFamily="18" charset="0"/>
              </a:rPr>
            </a:br>
            <a:r>
              <a:rPr lang="en-US" altLang="zh-TW" sz="2200" i="0" dirty="0">
                <a:latin typeface="Times New Roman" panose="02020603050405020304" pitchFamily="18" charset="0"/>
                <a:ea typeface="標楷體" panose="03000509000000000000" pitchFamily="65" charset="-120"/>
              </a:rPr>
              <a:t> </a:t>
            </a:r>
            <a:r>
              <a:rPr lang="zh-TW" altLang="en-US" sz="2200" i="0" dirty="0">
                <a:latin typeface="Times New Roman" panose="02020603050405020304" pitchFamily="18" charset="0"/>
                <a:ea typeface="標楷體" panose="03000509000000000000" pitchFamily="65" charset="-120"/>
              </a:rPr>
              <a:t>動作及時間研究簡介</a:t>
            </a:r>
            <a:endParaRPr lang="zh-TW" altLang="en-US" sz="2200" dirty="0">
              <a:latin typeface="Times New Roman" panose="02020603050405020304" pitchFamily="18"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7</a:t>
            </a:fld>
            <a:endParaRPr lang="en-US"/>
          </a:p>
        </p:txBody>
      </p:sp>
    </p:spTree>
    <p:extLst>
      <p:ext uri="{BB962C8B-B14F-4D97-AF65-F5344CB8AC3E}">
        <p14:creationId xmlns:p14="http://schemas.microsoft.com/office/powerpoint/2010/main" val="138186676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15" descr="Safilo GROUP blu-cel.eps"/>
          <p:cNvPicPr>
            <a:picLocks noChangeAspect="1"/>
          </p:cNvPicPr>
          <p:nvPr/>
        </p:nvPicPr>
        <p:blipFill>
          <a:blip r:embed="rId4" cstate="print"/>
          <a:srcRect/>
          <a:stretch>
            <a:fillRect/>
          </a:stretch>
        </p:blipFill>
        <p:spPr bwMode="auto">
          <a:xfrm>
            <a:off x="7696039" y="116632"/>
            <a:ext cx="1236785" cy="531812"/>
          </a:xfrm>
          <a:prstGeom prst="rect">
            <a:avLst/>
          </a:prstGeom>
          <a:noFill/>
          <a:ln w="9525">
            <a:noFill/>
            <a:miter lim="800000"/>
            <a:headEnd/>
            <a:tailEnd/>
          </a:ln>
        </p:spPr>
      </p:pic>
      <p:sp>
        <p:nvSpPr>
          <p:cNvPr id="6" name="CasellaDiTesto 7"/>
          <p:cNvSpPr txBox="1">
            <a:spLocks noChangeArrowheads="1"/>
          </p:cNvSpPr>
          <p:nvPr/>
        </p:nvSpPr>
        <p:spPr bwMode="auto">
          <a:xfrm>
            <a:off x="3635896" y="6525924"/>
            <a:ext cx="1882247" cy="215444"/>
          </a:xfrm>
          <a:prstGeom prst="rect">
            <a:avLst/>
          </a:prstGeom>
          <a:noFill/>
          <a:ln w="9525">
            <a:noFill/>
            <a:miter lim="800000"/>
            <a:headEnd/>
            <a:tailEnd/>
          </a:ln>
        </p:spPr>
        <p:txBody>
          <a:bodyPr wrap="none">
            <a:spAutoFit/>
          </a:bodyPr>
          <a:lstStyle/>
          <a:p>
            <a:pPr>
              <a:defRPr/>
            </a:pPr>
            <a:r>
              <a:rPr lang="en-US" sz="800" i="1" dirty="0">
                <a:solidFill>
                  <a:srgbClr val="0C2D83"/>
                </a:solidFill>
                <a:latin typeface="Arial" pitchFamily="34" charset="0"/>
                <a:cs typeface="+mn-cs"/>
              </a:rPr>
              <a:t>Strictly private and highly confidential</a:t>
            </a:r>
          </a:p>
        </p:txBody>
      </p:sp>
      <p:sp>
        <p:nvSpPr>
          <p:cNvPr id="8" name="Segnaposto numero diapositiva 7"/>
          <p:cNvSpPr>
            <a:spLocks noGrp="1"/>
          </p:cNvSpPr>
          <p:nvPr>
            <p:ph type="sldNum" sz="quarter" idx="10"/>
          </p:nvPr>
        </p:nvSpPr>
        <p:spPr/>
        <p:txBody>
          <a:bodyPr/>
          <a:lstStyle/>
          <a:p>
            <a:pPr>
              <a:defRPr/>
            </a:pPr>
            <a:fld id="{066B250F-EDF1-43D8-9485-DA0D4C6C6011}" type="slidenum">
              <a:rPr lang="en-US" smtClean="0"/>
              <a:pPr>
                <a:defRPr/>
              </a:pPr>
              <a:t>70</a:t>
            </a:fld>
            <a:endParaRPr lang="en-US"/>
          </a:p>
        </p:txBody>
      </p:sp>
      <p:sp>
        <p:nvSpPr>
          <p:cNvPr id="10" name="Rectangle 2"/>
          <p:cNvSpPr txBox="1">
            <a:spLocks noChangeArrowheads="1"/>
          </p:cNvSpPr>
          <p:nvPr>
            <p:custDataLst>
              <p:tags r:id="rId1"/>
            </p:custDataLst>
          </p:nvPr>
        </p:nvSpPr>
        <p:spPr>
          <a:xfrm>
            <a:off x="221511" y="-44500"/>
            <a:ext cx="8306587" cy="854075"/>
          </a:xfrm>
          <a:prstGeom prst="rect">
            <a:avLst/>
          </a:prstGeom>
          <a:noFill/>
        </p:spPr>
        <p:txBody>
          <a:bodyPr anchor="ctr"/>
          <a:lstStyle/>
          <a:p>
            <a:pPr>
              <a:defRPr/>
            </a:pPr>
            <a:r>
              <a:rPr lang="it-IT" sz="2800" kern="0" dirty="0">
                <a:solidFill>
                  <a:srgbClr val="FFFFFF">
                    <a:lumMod val="65000"/>
                  </a:srgbClr>
                </a:solidFill>
                <a:latin typeface="Calibri" pitchFamily="34" charset="0"/>
                <a:cs typeface="Calibri" pitchFamily="34" charset="0"/>
              </a:rPr>
              <a:t>THANK YOU</a:t>
            </a:r>
            <a:endParaRPr lang="it-IT" sz="2800" i="1" kern="0" dirty="0">
              <a:solidFill>
                <a:srgbClr val="FFFFFF">
                  <a:lumMod val="65000"/>
                </a:srgbClr>
              </a:solidFill>
              <a:latin typeface="Calibri" pitchFamily="34" charset="0"/>
              <a:cs typeface="Calibri" pitchFamily="34" charset="0"/>
            </a:endParaRPr>
          </a:p>
        </p:txBody>
      </p:sp>
      <p:pic>
        <p:nvPicPr>
          <p:cNvPr id="18434" name="Picture 2"/>
          <p:cNvPicPr>
            <a:picLocks noChangeAspect="1" noChangeArrowheads="1"/>
          </p:cNvPicPr>
          <p:nvPr/>
        </p:nvPicPr>
        <p:blipFill>
          <a:blip r:embed="rId5" cstate="print"/>
          <a:srcRect t="20035"/>
          <a:stretch>
            <a:fillRect/>
          </a:stretch>
        </p:blipFill>
        <p:spPr bwMode="auto">
          <a:xfrm>
            <a:off x="827584" y="836712"/>
            <a:ext cx="8172079" cy="4311148"/>
          </a:xfrm>
          <a:prstGeom prst="rect">
            <a:avLst/>
          </a:prstGeom>
          <a:noFill/>
          <a:ln w="9525">
            <a:noFill/>
            <a:miter lim="800000"/>
            <a:headEnd/>
            <a:tailEnd/>
          </a:ln>
          <a:effectLst/>
        </p:spPr>
      </p:pic>
    </p:spTree>
    <p:extLst>
      <p:ext uri="{BB962C8B-B14F-4D97-AF65-F5344CB8AC3E}">
        <p14:creationId xmlns:p14="http://schemas.microsoft.com/office/powerpoint/2010/main" val="20589512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15" descr="Safilo GROUP blu-cel.eps"/>
          <p:cNvPicPr>
            <a:picLocks noChangeAspect="1"/>
          </p:cNvPicPr>
          <p:nvPr/>
        </p:nvPicPr>
        <p:blipFill>
          <a:blip r:embed="rId4" cstate="print"/>
          <a:srcRect/>
          <a:stretch>
            <a:fillRect/>
          </a:stretch>
        </p:blipFill>
        <p:spPr bwMode="auto">
          <a:xfrm>
            <a:off x="7696039" y="116632"/>
            <a:ext cx="1236785" cy="531812"/>
          </a:xfrm>
          <a:prstGeom prst="rect">
            <a:avLst/>
          </a:prstGeom>
          <a:noFill/>
          <a:ln w="9525">
            <a:noFill/>
            <a:miter lim="800000"/>
            <a:headEnd/>
            <a:tailEnd/>
          </a:ln>
        </p:spPr>
      </p:pic>
      <p:sp>
        <p:nvSpPr>
          <p:cNvPr id="6" name="CasellaDiTesto 7"/>
          <p:cNvSpPr txBox="1">
            <a:spLocks noChangeArrowheads="1"/>
          </p:cNvSpPr>
          <p:nvPr/>
        </p:nvSpPr>
        <p:spPr bwMode="auto">
          <a:xfrm>
            <a:off x="3635896" y="6525924"/>
            <a:ext cx="1882247" cy="215444"/>
          </a:xfrm>
          <a:prstGeom prst="rect">
            <a:avLst/>
          </a:prstGeom>
          <a:noFill/>
          <a:ln w="9525">
            <a:noFill/>
            <a:miter lim="800000"/>
            <a:headEnd/>
            <a:tailEnd/>
          </a:ln>
        </p:spPr>
        <p:txBody>
          <a:bodyPr wrap="none">
            <a:spAutoFit/>
          </a:bodyPr>
          <a:lstStyle/>
          <a:p>
            <a:pPr>
              <a:defRPr/>
            </a:pPr>
            <a:r>
              <a:rPr lang="en-US" sz="800" i="1" dirty="0">
                <a:solidFill>
                  <a:srgbClr val="0C2D83"/>
                </a:solidFill>
                <a:latin typeface="Arial" pitchFamily="34" charset="0"/>
                <a:cs typeface="+mn-cs"/>
              </a:rPr>
              <a:t>Strictly private and highly confidential</a:t>
            </a:r>
          </a:p>
        </p:txBody>
      </p:sp>
      <p:sp>
        <p:nvSpPr>
          <p:cNvPr id="8" name="Segnaposto numero diapositiva 7"/>
          <p:cNvSpPr>
            <a:spLocks noGrp="1"/>
          </p:cNvSpPr>
          <p:nvPr>
            <p:ph type="sldNum" sz="quarter" idx="10"/>
          </p:nvPr>
        </p:nvSpPr>
        <p:spPr/>
        <p:txBody>
          <a:bodyPr/>
          <a:lstStyle/>
          <a:p>
            <a:pPr>
              <a:defRPr/>
            </a:pPr>
            <a:fld id="{066B250F-EDF1-43D8-9485-DA0D4C6C6011}" type="slidenum">
              <a:rPr lang="en-US" smtClean="0"/>
              <a:pPr>
                <a:defRPr/>
              </a:pPr>
              <a:t>71</a:t>
            </a:fld>
            <a:endParaRPr lang="en-US" dirty="0"/>
          </a:p>
        </p:txBody>
      </p:sp>
      <p:sp>
        <p:nvSpPr>
          <p:cNvPr id="10" name="Rectangle 2"/>
          <p:cNvSpPr txBox="1">
            <a:spLocks noChangeArrowheads="1"/>
          </p:cNvSpPr>
          <p:nvPr>
            <p:custDataLst>
              <p:tags r:id="rId1"/>
            </p:custDataLst>
          </p:nvPr>
        </p:nvSpPr>
        <p:spPr>
          <a:xfrm>
            <a:off x="221511" y="-44500"/>
            <a:ext cx="8306587" cy="854075"/>
          </a:xfrm>
          <a:prstGeom prst="rect">
            <a:avLst/>
          </a:prstGeom>
          <a:noFill/>
        </p:spPr>
        <p:txBody>
          <a:bodyPr anchor="ctr"/>
          <a:lstStyle/>
          <a:p>
            <a:pPr>
              <a:defRPr/>
            </a:pPr>
            <a:r>
              <a:rPr lang="it-IT" sz="2800" kern="0" dirty="0">
                <a:solidFill>
                  <a:srgbClr val="FFFFFF">
                    <a:lumMod val="65000"/>
                  </a:srgbClr>
                </a:solidFill>
                <a:latin typeface="Calibri" pitchFamily="34" charset="0"/>
                <a:cs typeface="Calibri" pitchFamily="34" charset="0"/>
              </a:rPr>
              <a:t>BACK UP</a:t>
            </a:r>
            <a:endParaRPr lang="it-IT" sz="2800" i="1" kern="0" dirty="0">
              <a:solidFill>
                <a:srgbClr val="FFFFFF">
                  <a:lumMod val="65000"/>
                </a:srgbClr>
              </a:solidFill>
              <a:latin typeface="Calibri" pitchFamily="34" charset="0"/>
              <a:cs typeface="Calibri" pitchFamily="34" charset="0"/>
            </a:endParaRPr>
          </a:p>
        </p:txBody>
      </p:sp>
      <p:sp>
        <p:nvSpPr>
          <p:cNvPr id="9" name="TextBox 8"/>
          <p:cNvSpPr txBox="1"/>
          <p:nvPr/>
        </p:nvSpPr>
        <p:spPr>
          <a:xfrm>
            <a:off x="2209800" y="2286000"/>
            <a:ext cx="4724400" cy="1200329"/>
          </a:xfrm>
          <a:prstGeom prst="rect">
            <a:avLst/>
          </a:prstGeom>
          <a:noFill/>
        </p:spPr>
        <p:txBody>
          <a:bodyPr wrap="square" rtlCol="0">
            <a:spAutoFit/>
          </a:bodyPr>
          <a:lstStyle/>
          <a:p>
            <a:pPr algn="ctr"/>
            <a:r>
              <a:rPr lang="en-US" sz="7200" dirty="0"/>
              <a:t>BACK UP</a:t>
            </a:r>
          </a:p>
        </p:txBody>
      </p:sp>
    </p:spTree>
    <p:extLst>
      <p:ext uri="{BB962C8B-B14F-4D97-AF65-F5344CB8AC3E}">
        <p14:creationId xmlns:p14="http://schemas.microsoft.com/office/powerpoint/2010/main" val="2058951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14400" y="1600200"/>
            <a:ext cx="9355138"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2000" b="1">
                <a:solidFill>
                  <a:schemeClr val="tx1"/>
                </a:solidFill>
                <a:latin typeface="Times New Roman" panose="02020603050405020304" pitchFamily="18" charset="0"/>
                <a:ea typeface="新細明體" panose="02020500000000000000" pitchFamily="18" charset="-120"/>
              </a:rPr>
              <a:t>B. </a:t>
            </a:r>
            <a:r>
              <a:rPr lang="zh-TW" altLang="zh-TW" sz="2000" b="1">
                <a:solidFill>
                  <a:schemeClr val="tx1"/>
                </a:solidFill>
                <a:latin typeface="Times New Roman" panose="02020603050405020304" pitchFamily="18" charset="0"/>
                <a:ea typeface="新細明體" panose="02020500000000000000" pitchFamily="18" charset="-120"/>
              </a:rPr>
              <a:t>標準工時架構：　</a:t>
            </a:r>
            <a:r>
              <a:rPr lang="zh-TW" altLang="zh-TW" sz="2000">
                <a:solidFill>
                  <a:schemeClr val="tx1"/>
                </a:solidFill>
                <a:latin typeface="Times New Roman" panose="02020603050405020304" pitchFamily="18" charset="0"/>
                <a:ea typeface="新細明體" panose="02020500000000000000" pitchFamily="18" charset="-120"/>
              </a:rPr>
              <a:t>　</a:t>
            </a:r>
            <a:r>
              <a:rPr lang="zh-TW" altLang="zh-TW" sz="2300" i="0">
                <a:solidFill>
                  <a:schemeClr val="tx1"/>
                </a:solidFill>
                <a:latin typeface="Times New Roman" panose="02020603050405020304" pitchFamily="18" charset="0"/>
                <a:ea typeface="新細明體" panose="02020500000000000000" pitchFamily="18" charset="-120"/>
              </a:rPr>
              <a:t>　</a:t>
            </a:r>
          </a:p>
          <a:p>
            <a:pPr eaLnBrk="1" hangingPunct="1">
              <a:lnSpc>
                <a:spcPct val="90000"/>
              </a:lnSpc>
              <a:spcBef>
                <a:spcPct val="50000"/>
              </a:spcBef>
            </a:pPr>
            <a:r>
              <a:rPr lang="zh-TW" altLang="en-US" sz="1700" i="0">
                <a:solidFill>
                  <a:schemeClr val="tx1"/>
                </a:solidFill>
                <a:latin typeface="Times New Roman" panose="02020603050405020304" pitchFamily="18" charset="0"/>
                <a:ea typeface="新細明體" panose="02020500000000000000" pitchFamily="18" charset="-120"/>
              </a:rPr>
              <a:t>       </a:t>
            </a:r>
            <a:r>
              <a:rPr lang="en-US" altLang="zh-TW" sz="1800" b="1" i="0">
                <a:solidFill>
                  <a:srgbClr val="FF3300"/>
                </a:solidFill>
                <a:latin typeface="Times New Roman" panose="02020603050405020304" pitchFamily="18" charset="0"/>
                <a:ea typeface="新細明體" panose="02020500000000000000" pitchFamily="18" charset="-120"/>
              </a:rPr>
              <a:t>1.UH </a:t>
            </a:r>
            <a:r>
              <a:rPr lang="zh-TW" altLang="en-US" sz="1800" b="1" i="0">
                <a:solidFill>
                  <a:srgbClr val="FF3300"/>
                </a:solidFill>
                <a:latin typeface="Times New Roman" panose="02020603050405020304" pitchFamily="18" charset="0"/>
                <a:ea typeface="新細明體" panose="02020500000000000000" pitchFamily="18" charset="-120"/>
              </a:rPr>
              <a:t>工時</a:t>
            </a:r>
            <a:r>
              <a:rPr lang="zh-TW" altLang="en-US" sz="1800" i="0">
                <a:solidFill>
                  <a:schemeClr val="tx1"/>
                </a:solidFill>
                <a:latin typeface="Times New Roman" panose="02020603050405020304" pitchFamily="18" charset="0"/>
                <a:ea typeface="新細明體" panose="02020500000000000000" pitchFamily="18" charset="-120"/>
              </a:rPr>
              <a:t> </a:t>
            </a:r>
            <a:r>
              <a:rPr lang="en-US" altLang="zh-TW" sz="1800" i="0">
                <a:solidFill>
                  <a:schemeClr val="tx1"/>
                </a:solidFill>
                <a:latin typeface="Times New Roman" panose="02020603050405020304" pitchFamily="18" charset="0"/>
                <a:ea typeface="新細明體" panose="02020500000000000000" pitchFamily="18" charset="-120"/>
              </a:rPr>
              <a:t>= </a:t>
            </a:r>
            <a:r>
              <a:rPr lang="zh-TW" altLang="en-US" sz="1800" i="0">
                <a:solidFill>
                  <a:schemeClr val="tx1"/>
                </a:solidFill>
                <a:latin typeface="Times New Roman" panose="02020603050405020304" pitchFamily="18" charset="0"/>
                <a:ea typeface="新細明體" panose="02020500000000000000" pitchFamily="18" charset="-120"/>
              </a:rPr>
              <a:t>標準工時 </a:t>
            </a:r>
            <a:r>
              <a:rPr lang="en-US" altLang="zh-TW" sz="1800" i="0">
                <a:solidFill>
                  <a:schemeClr val="tx1"/>
                </a:solidFill>
                <a:latin typeface="Times New Roman" panose="02020603050405020304" pitchFamily="18" charset="0"/>
                <a:ea typeface="新細明體" panose="02020500000000000000" pitchFamily="18" charset="-120"/>
              </a:rPr>
              <a:t>= </a:t>
            </a:r>
            <a:r>
              <a:rPr lang="zh-TW" altLang="en-US" sz="1800" i="0">
                <a:solidFill>
                  <a:schemeClr val="tx1"/>
                </a:solidFill>
                <a:latin typeface="Times New Roman" panose="02020603050405020304" pitchFamily="18" charset="0"/>
                <a:ea typeface="新細明體" panose="02020500000000000000" pitchFamily="18" charset="-120"/>
              </a:rPr>
              <a:t>不受干擾的工時 </a:t>
            </a:r>
            <a:r>
              <a:rPr lang="en-US" altLang="zh-TW" sz="1800" i="0">
                <a:solidFill>
                  <a:schemeClr val="tx1"/>
                </a:solidFill>
                <a:latin typeface="Times New Roman" panose="02020603050405020304" pitchFamily="18" charset="0"/>
                <a:ea typeface="新細明體" panose="02020500000000000000" pitchFamily="18" charset="-120"/>
              </a:rPr>
              <a:t>= UNHAMPER HR  (</a:t>
            </a:r>
            <a:r>
              <a:rPr lang="zh-TW" altLang="en-US" sz="1800" i="0">
                <a:solidFill>
                  <a:schemeClr val="tx1"/>
                </a:solidFill>
                <a:latin typeface="Times New Roman" panose="02020603050405020304" pitchFamily="18" charset="0"/>
                <a:ea typeface="新細明體" panose="02020500000000000000" pitchFamily="18" charset="-120"/>
              </a:rPr>
              <a:t>計算效率用</a:t>
            </a:r>
            <a:r>
              <a:rPr lang="en-US" altLang="zh-TW" sz="1800" i="0">
                <a:solidFill>
                  <a:schemeClr val="tx1"/>
                </a:solidFill>
                <a:latin typeface="Times New Roman" panose="02020603050405020304" pitchFamily="18" charset="0"/>
                <a:ea typeface="新細明體" panose="02020500000000000000" pitchFamily="18" charset="-120"/>
              </a:rPr>
              <a:t>)</a:t>
            </a:r>
          </a:p>
          <a:p>
            <a:pPr eaLnBrk="1" hangingPunct="1">
              <a:spcBef>
                <a:spcPct val="50000"/>
              </a:spcBef>
            </a:pPr>
            <a:r>
              <a:rPr lang="en-US" altLang="zh-TW" sz="1800" i="0">
                <a:solidFill>
                  <a:schemeClr val="tx1"/>
                </a:solidFill>
                <a:latin typeface="Times New Roman" panose="02020603050405020304" pitchFamily="18" charset="0"/>
                <a:ea typeface="新細明體" panose="02020500000000000000" pitchFamily="18" charset="-120"/>
              </a:rPr>
              <a:t>       </a:t>
            </a:r>
            <a:r>
              <a:rPr lang="en-US" altLang="zh-TW" sz="1800" b="1" i="0">
                <a:solidFill>
                  <a:srgbClr val="FF3300"/>
                </a:solidFill>
                <a:latin typeface="Times New Roman" panose="02020603050405020304" pitchFamily="18" charset="0"/>
                <a:ea typeface="新細明體" panose="02020500000000000000" pitchFamily="18" charset="-120"/>
              </a:rPr>
              <a:t>2.AC </a:t>
            </a:r>
            <a:r>
              <a:rPr lang="zh-TW" altLang="zh-TW" sz="1800" b="1" i="0">
                <a:solidFill>
                  <a:srgbClr val="FF3300"/>
                </a:solidFill>
                <a:latin typeface="Times New Roman" panose="02020603050405020304" pitchFamily="18" charset="0"/>
                <a:ea typeface="新細明體" panose="02020500000000000000" pitchFamily="18" charset="-120"/>
              </a:rPr>
              <a:t>工時</a:t>
            </a:r>
            <a:r>
              <a:rPr lang="zh-TW" altLang="zh-TW" sz="1800" i="0">
                <a:solidFill>
                  <a:schemeClr val="tx1"/>
                </a:solidFill>
                <a:latin typeface="Times New Roman" panose="02020603050405020304" pitchFamily="18" charset="0"/>
                <a:ea typeface="新細明體" panose="02020500000000000000" pitchFamily="18" charset="-120"/>
              </a:rPr>
              <a:t> = 會計工時 = 計算成本用的工時 ( 計算生產力用)</a:t>
            </a:r>
          </a:p>
          <a:p>
            <a:pPr eaLnBrk="1" hangingPunct="1">
              <a:spcBef>
                <a:spcPct val="50000"/>
              </a:spcBef>
            </a:pPr>
            <a:r>
              <a:rPr lang="zh-TW" altLang="zh-TW" sz="1800" i="0">
                <a:solidFill>
                  <a:schemeClr val="tx1"/>
                </a:solidFill>
                <a:latin typeface="Times New Roman" panose="02020603050405020304" pitchFamily="18" charset="0"/>
                <a:ea typeface="新細明體" panose="02020500000000000000" pitchFamily="18" charset="-120"/>
              </a:rPr>
              <a:t>                          = </a:t>
            </a:r>
            <a:r>
              <a:rPr lang="en-US" altLang="zh-TW" sz="1800" i="0">
                <a:solidFill>
                  <a:schemeClr val="tx1"/>
                </a:solidFill>
                <a:latin typeface="Times New Roman" panose="02020603050405020304" pitchFamily="18" charset="0"/>
                <a:ea typeface="新細明體" panose="02020500000000000000" pitchFamily="18" charset="-120"/>
              </a:rPr>
              <a:t>UH</a:t>
            </a:r>
            <a:r>
              <a:rPr lang="zh-TW" altLang="zh-TW" sz="1800" i="0">
                <a:solidFill>
                  <a:schemeClr val="tx1"/>
                </a:solidFill>
                <a:latin typeface="Times New Roman" panose="02020603050405020304" pitchFamily="18" charset="0"/>
                <a:ea typeface="新細明體" panose="02020500000000000000" pitchFamily="18" charset="-120"/>
              </a:rPr>
              <a:t>工時 </a:t>
            </a:r>
            <a:r>
              <a:rPr lang="en-US" altLang="zh-TW" sz="1800" i="0">
                <a:solidFill>
                  <a:schemeClr val="tx1"/>
                </a:solidFill>
                <a:latin typeface="Times New Roman" panose="02020603050405020304" pitchFamily="18" charset="0"/>
                <a:ea typeface="新細明體" panose="02020500000000000000" pitchFamily="18" charset="-120"/>
              </a:rPr>
              <a:t>x </a:t>
            </a:r>
            <a:r>
              <a:rPr lang="zh-TW" altLang="zh-TW" sz="1800" i="0">
                <a:solidFill>
                  <a:schemeClr val="tx1"/>
                </a:solidFill>
                <a:latin typeface="Times New Roman" panose="02020603050405020304" pitchFamily="18" charset="0"/>
                <a:ea typeface="新細明體" panose="02020500000000000000" pitchFamily="18" charset="-120"/>
              </a:rPr>
              <a:t>間直人員係數 / 生產力係數</a:t>
            </a:r>
            <a:endParaRPr lang="zh-TW" altLang="en-US" sz="1800" i="0">
              <a:solidFill>
                <a:schemeClr val="tx1"/>
              </a:solidFill>
              <a:latin typeface="Times New Roman" panose="02020603050405020304" pitchFamily="18" charset="0"/>
              <a:ea typeface="新細明體" panose="02020500000000000000" pitchFamily="18" charset="-120"/>
            </a:endParaRPr>
          </a:p>
          <a:p>
            <a:pPr eaLnBrk="1" hangingPunct="1">
              <a:lnSpc>
                <a:spcPct val="90000"/>
              </a:lnSpc>
              <a:spcBef>
                <a:spcPct val="50000"/>
              </a:spcBef>
            </a:pPr>
            <a:endParaRPr lang="zh-TW" altLang="en-US" sz="1800" i="0">
              <a:solidFill>
                <a:schemeClr val="tx1"/>
              </a:solidFill>
              <a:latin typeface="Times New Roman" panose="02020603050405020304" pitchFamily="18" charset="0"/>
              <a:ea typeface="新細明體" panose="02020500000000000000" pitchFamily="18" charset="-120"/>
            </a:endParaRPr>
          </a:p>
          <a:p>
            <a:pPr eaLnBrk="1" hangingPunct="1">
              <a:lnSpc>
                <a:spcPct val="60000"/>
              </a:lnSpc>
              <a:spcBef>
                <a:spcPct val="50000"/>
              </a:spcBef>
            </a:pPr>
            <a:r>
              <a:rPr lang="zh-TW" altLang="en-US" sz="1800" i="0">
                <a:solidFill>
                  <a:schemeClr val="tx1"/>
                </a:solidFill>
                <a:latin typeface="Times New Roman" panose="02020603050405020304" pitchFamily="18" charset="0"/>
                <a:ea typeface="新細明體" panose="02020500000000000000" pitchFamily="18" charset="-120"/>
              </a:rPr>
              <a:t>       </a:t>
            </a:r>
            <a:r>
              <a:rPr lang="en-US" altLang="zh-TW" sz="1800" i="0">
                <a:solidFill>
                  <a:schemeClr val="tx1"/>
                </a:solidFill>
                <a:latin typeface="Times New Roman" panose="02020603050405020304" pitchFamily="18" charset="0"/>
                <a:ea typeface="新細明體" panose="02020500000000000000" pitchFamily="18" charset="-120"/>
              </a:rPr>
              <a:t>3.</a:t>
            </a:r>
            <a:r>
              <a:rPr lang="zh-TW" altLang="en-US" sz="1800" i="0">
                <a:solidFill>
                  <a:schemeClr val="tx1"/>
                </a:solidFill>
                <a:latin typeface="Times New Roman" panose="02020603050405020304" pitchFamily="18" charset="0"/>
                <a:ea typeface="新細明體" panose="02020500000000000000" pitchFamily="18" charset="-120"/>
              </a:rPr>
              <a:t>不平衡損失 </a:t>
            </a:r>
            <a:r>
              <a:rPr lang="en-US" altLang="zh-TW" sz="1800" i="0">
                <a:solidFill>
                  <a:schemeClr val="tx1"/>
                </a:solidFill>
                <a:latin typeface="Times New Roman" panose="02020603050405020304" pitchFamily="18" charset="0"/>
                <a:ea typeface="新細明體" panose="02020500000000000000" pitchFamily="18" charset="-120"/>
              </a:rPr>
              <a:t>=</a:t>
            </a:r>
            <a:r>
              <a:rPr lang="zh-TW" altLang="zh-TW" sz="1800" i="0">
                <a:solidFill>
                  <a:schemeClr val="tx1"/>
                </a:solidFill>
                <a:latin typeface="Times New Roman" panose="02020603050405020304" pitchFamily="18" charset="0"/>
                <a:ea typeface="新細明體" panose="02020500000000000000" pitchFamily="18" charset="-120"/>
              </a:rPr>
              <a:t> </a:t>
            </a:r>
          </a:p>
          <a:p>
            <a:pPr eaLnBrk="1" hangingPunct="1">
              <a:spcBef>
                <a:spcPct val="50000"/>
              </a:spcBef>
            </a:pPr>
            <a:r>
              <a:rPr lang="en-US" altLang="zh-TW" sz="1900" i="0">
                <a:solidFill>
                  <a:schemeClr val="tx1"/>
                </a:solidFill>
                <a:latin typeface="Times New Roman" panose="02020603050405020304" pitchFamily="18" charset="0"/>
                <a:ea typeface="新細明體" panose="02020500000000000000" pitchFamily="18" charset="-120"/>
              </a:rPr>
              <a:t>    </a:t>
            </a:r>
          </a:p>
          <a:p>
            <a:pPr eaLnBrk="1" hangingPunct="1">
              <a:spcBef>
                <a:spcPct val="50000"/>
              </a:spcBef>
            </a:pPr>
            <a:endParaRPr lang="en-US" altLang="zh-TW" sz="1900" i="0">
              <a:solidFill>
                <a:schemeClr val="tx1"/>
              </a:solidFill>
              <a:latin typeface="Times New Roman" panose="02020603050405020304" pitchFamily="18" charset="0"/>
              <a:ea typeface="新細明體" panose="02020500000000000000" pitchFamily="18" charset="-120"/>
            </a:endParaRPr>
          </a:p>
          <a:p>
            <a:pPr eaLnBrk="1" hangingPunct="1">
              <a:spcBef>
                <a:spcPct val="50000"/>
              </a:spcBef>
            </a:pPr>
            <a:endParaRPr lang="en-US" altLang="zh-TW" sz="1900" i="0">
              <a:solidFill>
                <a:schemeClr val="tx1"/>
              </a:solidFill>
              <a:latin typeface="Times New Roman" panose="02020603050405020304" pitchFamily="18" charset="0"/>
              <a:ea typeface="新細明體" panose="02020500000000000000" pitchFamily="18" charset="-120"/>
            </a:endParaRPr>
          </a:p>
        </p:txBody>
      </p:sp>
      <p:sp>
        <p:nvSpPr>
          <p:cNvPr id="23555" name="Text Box 3"/>
          <p:cNvSpPr txBox="1">
            <a:spLocks noChangeArrowheads="1"/>
          </p:cNvSpPr>
          <p:nvPr/>
        </p:nvSpPr>
        <p:spPr bwMode="auto">
          <a:xfrm>
            <a:off x="7924800" y="3581400"/>
            <a:ext cx="14303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600" i="0">
                <a:solidFill>
                  <a:schemeClr val="tx1"/>
                </a:solidFill>
                <a:latin typeface="Times New Roman" panose="02020603050405020304" pitchFamily="18" charset="0"/>
                <a:ea typeface="新細明體" panose="02020500000000000000" pitchFamily="18" charset="-120"/>
              </a:rPr>
              <a:t>X 100%</a:t>
            </a:r>
          </a:p>
        </p:txBody>
      </p:sp>
      <p:sp>
        <p:nvSpPr>
          <p:cNvPr id="23556" name="Text Box 4"/>
          <p:cNvSpPr txBox="1">
            <a:spLocks noChangeArrowheads="1"/>
          </p:cNvSpPr>
          <p:nvPr/>
        </p:nvSpPr>
        <p:spPr bwMode="auto">
          <a:xfrm>
            <a:off x="3581400" y="3352800"/>
            <a:ext cx="46894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600" i="0">
                <a:solidFill>
                  <a:schemeClr val="tx1"/>
                </a:solidFill>
                <a:latin typeface="Times New Roman" panose="02020603050405020304" pitchFamily="18" charset="0"/>
                <a:ea typeface="新細明體" panose="02020500000000000000" pitchFamily="18" charset="-120"/>
              </a:rPr>
              <a:t>(</a:t>
            </a:r>
            <a:r>
              <a:rPr lang="zh-TW" altLang="en-US" sz="1600" i="0">
                <a:solidFill>
                  <a:schemeClr val="tx1"/>
                </a:solidFill>
                <a:latin typeface="Times New Roman" panose="02020603050405020304" pitchFamily="18" charset="0"/>
                <a:ea typeface="新細明體" panose="02020500000000000000" pitchFamily="18" charset="-120"/>
              </a:rPr>
              <a:t>瓶頸站工時 </a:t>
            </a:r>
            <a:r>
              <a:rPr lang="en-US" altLang="zh-TW" sz="1600" i="0">
                <a:solidFill>
                  <a:schemeClr val="tx1"/>
                </a:solidFill>
                <a:latin typeface="Times New Roman" panose="02020603050405020304" pitchFamily="18" charset="0"/>
                <a:ea typeface="新細明體" panose="02020500000000000000" pitchFamily="18" charset="-120"/>
              </a:rPr>
              <a:t>x </a:t>
            </a:r>
            <a:r>
              <a:rPr lang="zh-TW" altLang="en-US" sz="1600" i="0">
                <a:solidFill>
                  <a:schemeClr val="tx1"/>
                </a:solidFill>
                <a:latin typeface="Times New Roman" panose="02020603050405020304" pitchFamily="18" charset="0"/>
                <a:ea typeface="新細明體" panose="02020500000000000000" pitchFamily="18" charset="-120"/>
              </a:rPr>
              <a:t>投入人力</a:t>
            </a:r>
            <a:r>
              <a:rPr lang="en-US" altLang="zh-TW" sz="1600" i="0">
                <a:solidFill>
                  <a:schemeClr val="tx1"/>
                </a:solidFill>
                <a:latin typeface="Times New Roman" panose="02020603050405020304" pitchFamily="18" charset="0"/>
                <a:ea typeface="新細明體" panose="02020500000000000000" pitchFamily="18" charset="-120"/>
              </a:rPr>
              <a:t>) - </a:t>
            </a:r>
            <a:r>
              <a:rPr lang="zh-TW" altLang="en-US" sz="1600" i="0">
                <a:solidFill>
                  <a:schemeClr val="tx1"/>
                </a:solidFill>
                <a:latin typeface="Times New Roman" panose="02020603050405020304" pitchFamily="18" charset="0"/>
                <a:ea typeface="新細明體" panose="02020500000000000000" pitchFamily="18" charset="-120"/>
              </a:rPr>
              <a:t>各站工時累計</a:t>
            </a:r>
            <a:endParaRPr lang="zh-TW" altLang="en-US" sz="1700" i="0">
              <a:solidFill>
                <a:schemeClr val="tx1"/>
              </a:solidFill>
              <a:latin typeface="Times New Roman" panose="02020603050405020304" pitchFamily="18" charset="0"/>
              <a:ea typeface="新細明體" panose="02020500000000000000" pitchFamily="18" charset="-120"/>
            </a:endParaRPr>
          </a:p>
        </p:txBody>
      </p:sp>
      <p:sp>
        <p:nvSpPr>
          <p:cNvPr id="23557" name="Text Box 5"/>
          <p:cNvSpPr txBox="1">
            <a:spLocks noChangeArrowheads="1"/>
          </p:cNvSpPr>
          <p:nvPr/>
        </p:nvSpPr>
        <p:spPr bwMode="auto">
          <a:xfrm>
            <a:off x="3657600" y="3810000"/>
            <a:ext cx="3276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500" i="0">
                <a:solidFill>
                  <a:schemeClr val="tx1"/>
                </a:solidFill>
                <a:latin typeface="Times New Roman" panose="02020603050405020304" pitchFamily="18" charset="0"/>
                <a:ea typeface="新細明體" panose="02020500000000000000" pitchFamily="18" charset="-120"/>
              </a:rPr>
              <a:t>              </a:t>
            </a:r>
            <a:r>
              <a:rPr lang="zh-TW" altLang="en-US" sz="1600" i="0">
                <a:solidFill>
                  <a:schemeClr val="tx1"/>
                </a:solidFill>
                <a:latin typeface="Times New Roman" panose="02020603050405020304" pitchFamily="18" charset="0"/>
                <a:ea typeface="新細明體" panose="02020500000000000000" pitchFamily="18" charset="-120"/>
              </a:rPr>
              <a:t>瓶頸站工時 </a:t>
            </a:r>
            <a:r>
              <a:rPr lang="en-US" altLang="zh-TW" sz="1600" i="0">
                <a:solidFill>
                  <a:schemeClr val="tx1"/>
                </a:solidFill>
                <a:latin typeface="Times New Roman" panose="02020603050405020304" pitchFamily="18" charset="0"/>
                <a:ea typeface="新細明體" panose="02020500000000000000" pitchFamily="18" charset="-120"/>
              </a:rPr>
              <a:t>x </a:t>
            </a:r>
            <a:r>
              <a:rPr lang="zh-TW" altLang="en-US" sz="1600" i="0">
                <a:solidFill>
                  <a:schemeClr val="tx1"/>
                </a:solidFill>
                <a:latin typeface="Times New Roman" panose="02020603050405020304" pitchFamily="18" charset="0"/>
                <a:ea typeface="新細明體" panose="02020500000000000000" pitchFamily="18" charset="-120"/>
              </a:rPr>
              <a:t>投入人力</a:t>
            </a:r>
          </a:p>
        </p:txBody>
      </p:sp>
      <p:sp>
        <p:nvSpPr>
          <p:cNvPr id="23558" name="Text Box 6"/>
          <p:cNvSpPr txBox="1">
            <a:spLocks noChangeArrowheads="1"/>
          </p:cNvSpPr>
          <p:nvPr/>
        </p:nvSpPr>
        <p:spPr bwMode="auto">
          <a:xfrm>
            <a:off x="3200400" y="4267200"/>
            <a:ext cx="5537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600" i="0">
                <a:solidFill>
                  <a:schemeClr val="tx1"/>
                </a:solidFill>
                <a:latin typeface="Times New Roman" panose="02020603050405020304" pitchFamily="18" charset="0"/>
                <a:ea typeface="新細明體" panose="02020500000000000000" pitchFamily="18" charset="-120"/>
              </a:rPr>
              <a:t>(REMARK : PCB &lt; = 4% ; CASE &lt; = 8% ; NB CASE &lt;= 10%)</a:t>
            </a:r>
          </a:p>
        </p:txBody>
      </p:sp>
      <p:sp>
        <p:nvSpPr>
          <p:cNvPr id="23559" name="Text Box 9"/>
          <p:cNvSpPr txBox="1">
            <a:spLocks noChangeArrowheads="1"/>
          </p:cNvSpPr>
          <p:nvPr/>
        </p:nvSpPr>
        <p:spPr bwMode="auto">
          <a:xfrm>
            <a:off x="896938" y="4724400"/>
            <a:ext cx="27352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500" i="0">
                <a:solidFill>
                  <a:schemeClr val="tx1"/>
                </a:solidFill>
                <a:latin typeface="Times New Roman" panose="02020603050405020304" pitchFamily="18" charset="0"/>
                <a:ea typeface="新細明體" panose="02020500000000000000" pitchFamily="18" charset="-120"/>
              </a:rPr>
              <a:t>         </a:t>
            </a:r>
            <a:r>
              <a:rPr lang="en-US" altLang="zh-TW" sz="1800" i="0">
                <a:solidFill>
                  <a:schemeClr val="tx1"/>
                </a:solidFill>
                <a:latin typeface="Times New Roman" panose="02020603050405020304" pitchFamily="18" charset="0"/>
                <a:ea typeface="新細明體" panose="02020500000000000000" pitchFamily="18" charset="-120"/>
              </a:rPr>
              <a:t>4.</a:t>
            </a:r>
            <a:r>
              <a:rPr lang="zh-TW" altLang="en-US" sz="1800" i="0">
                <a:solidFill>
                  <a:schemeClr val="tx1"/>
                </a:solidFill>
                <a:latin typeface="Times New Roman" panose="02020603050405020304" pitchFamily="18" charset="0"/>
                <a:ea typeface="新細明體" panose="02020500000000000000" pitchFamily="18" charset="-120"/>
              </a:rPr>
              <a:t>製程別工時分類 </a:t>
            </a:r>
            <a:r>
              <a:rPr lang="en-US" altLang="zh-TW" sz="1800" i="0">
                <a:solidFill>
                  <a:schemeClr val="tx1"/>
                </a:solidFill>
                <a:latin typeface="Times New Roman" panose="02020603050405020304" pitchFamily="18" charset="0"/>
                <a:ea typeface="新細明體" panose="02020500000000000000" pitchFamily="18" charset="-120"/>
              </a:rPr>
              <a:t>=</a:t>
            </a:r>
          </a:p>
        </p:txBody>
      </p:sp>
      <p:sp>
        <p:nvSpPr>
          <p:cNvPr id="23560" name="Text Box 10"/>
          <p:cNvSpPr txBox="1">
            <a:spLocks noChangeArrowheads="1"/>
          </p:cNvSpPr>
          <p:nvPr/>
        </p:nvSpPr>
        <p:spPr bwMode="auto">
          <a:xfrm>
            <a:off x="7239000" y="5895975"/>
            <a:ext cx="190500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zh-TW" sz="1500" i="0">
                <a:solidFill>
                  <a:schemeClr val="tx1"/>
                </a:solidFill>
                <a:latin typeface="Times New Roman" panose="02020603050405020304" pitchFamily="18" charset="0"/>
                <a:ea typeface="新細明體" panose="02020500000000000000" pitchFamily="18" charset="-120"/>
              </a:rPr>
              <a:t>   </a:t>
            </a:r>
            <a:r>
              <a:rPr lang="en-US" altLang="zh-TW" sz="1700" i="0">
                <a:solidFill>
                  <a:schemeClr val="tx1"/>
                </a:solidFill>
                <a:latin typeface="Times New Roman" panose="02020603050405020304" pitchFamily="18" charset="0"/>
                <a:ea typeface="新細明體" panose="02020500000000000000" pitchFamily="18" charset="-120"/>
              </a:rPr>
              <a:t>ACCESSORY</a:t>
            </a:r>
          </a:p>
        </p:txBody>
      </p:sp>
      <p:sp>
        <p:nvSpPr>
          <p:cNvPr id="23561" name="Rectangle 11"/>
          <p:cNvSpPr>
            <a:spLocks noChangeArrowheads="1"/>
          </p:cNvSpPr>
          <p:nvPr/>
        </p:nvSpPr>
        <p:spPr bwMode="auto">
          <a:xfrm>
            <a:off x="3886200" y="4800600"/>
            <a:ext cx="2420938" cy="4254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234" tIns="43118" rIns="86234" bIns="43118" anchor="ct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700" i="0">
                <a:solidFill>
                  <a:schemeClr val="tx1"/>
                </a:solidFill>
                <a:latin typeface="Times New Roman" panose="02020603050405020304" pitchFamily="18" charset="0"/>
                <a:ea typeface="新細明體" panose="02020500000000000000" pitchFamily="18" charset="-120"/>
              </a:rPr>
              <a:t>標 準 工 時</a:t>
            </a:r>
          </a:p>
        </p:txBody>
      </p:sp>
      <p:sp>
        <p:nvSpPr>
          <p:cNvPr id="23562" name="Line 12"/>
          <p:cNvSpPr>
            <a:spLocks noChangeShapeType="1"/>
          </p:cNvSpPr>
          <p:nvPr/>
        </p:nvSpPr>
        <p:spPr bwMode="auto">
          <a:xfrm>
            <a:off x="4867275" y="5230813"/>
            <a:ext cx="9525" cy="280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3" name="Line 13"/>
          <p:cNvSpPr>
            <a:spLocks noChangeShapeType="1"/>
          </p:cNvSpPr>
          <p:nvPr/>
        </p:nvSpPr>
        <p:spPr bwMode="auto">
          <a:xfrm>
            <a:off x="2540000" y="5511800"/>
            <a:ext cx="5502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4" name="Line 14"/>
          <p:cNvSpPr>
            <a:spLocks noChangeShapeType="1"/>
          </p:cNvSpPr>
          <p:nvPr/>
        </p:nvSpPr>
        <p:spPr bwMode="auto">
          <a:xfrm>
            <a:off x="2540000" y="5511800"/>
            <a:ext cx="0"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Text Box 15"/>
          <p:cNvSpPr txBox="1">
            <a:spLocks noChangeArrowheads="1"/>
          </p:cNvSpPr>
          <p:nvPr/>
        </p:nvSpPr>
        <p:spPr bwMode="auto">
          <a:xfrm>
            <a:off x="2057400" y="5895975"/>
            <a:ext cx="1017588"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500" i="0">
                <a:solidFill>
                  <a:schemeClr val="tx1"/>
                </a:solidFill>
                <a:latin typeface="Times New Roman" panose="02020603050405020304" pitchFamily="18" charset="0"/>
                <a:ea typeface="新細明體" panose="02020500000000000000" pitchFamily="18" charset="-120"/>
              </a:rPr>
              <a:t>   </a:t>
            </a:r>
            <a:r>
              <a:rPr lang="en-US" altLang="zh-TW" sz="1700" i="0">
                <a:solidFill>
                  <a:schemeClr val="tx1"/>
                </a:solidFill>
                <a:latin typeface="Times New Roman" panose="02020603050405020304" pitchFamily="18" charset="0"/>
                <a:ea typeface="新細明體" panose="02020500000000000000" pitchFamily="18" charset="-120"/>
              </a:rPr>
              <a:t>SMT</a:t>
            </a:r>
          </a:p>
        </p:txBody>
      </p:sp>
      <p:sp>
        <p:nvSpPr>
          <p:cNvPr id="23566" name="Line 16"/>
          <p:cNvSpPr>
            <a:spLocks noChangeShapeType="1"/>
          </p:cNvSpPr>
          <p:nvPr/>
        </p:nvSpPr>
        <p:spPr bwMode="auto">
          <a:xfrm>
            <a:off x="4079875" y="5511800"/>
            <a:ext cx="0"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7" name="Text Box 17"/>
          <p:cNvSpPr txBox="1">
            <a:spLocks noChangeArrowheads="1"/>
          </p:cNvSpPr>
          <p:nvPr/>
        </p:nvSpPr>
        <p:spPr bwMode="auto">
          <a:xfrm>
            <a:off x="3657600" y="5895975"/>
            <a:ext cx="998538"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zh-TW" sz="1500" i="0">
                <a:solidFill>
                  <a:schemeClr val="tx1"/>
                </a:solidFill>
                <a:latin typeface="Times New Roman" panose="02020603050405020304" pitchFamily="18" charset="0"/>
                <a:ea typeface="新細明體" panose="02020500000000000000" pitchFamily="18" charset="-120"/>
              </a:rPr>
              <a:t>   </a:t>
            </a:r>
            <a:r>
              <a:rPr lang="en-US" altLang="zh-TW" sz="1700" i="0">
                <a:solidFill>
                  <a:schemeClr val="tx1"/>
                </a:solidFill>
                <a:latin typeface="Times New Roman" panose="02020603050405020304" pitchFamily="18" charset="0"/>
                <a:ea typeface="新細明體" panose="02020500000000000000" pitchFamily="18" charset="-120"/>
              </a:rPr>
              <a:t>PCB</a:t>
            </a:r>
          </a:p>
        </p:txBody>
      </p:sp>
      <p:sp>
        <p:nvSpPr>
          <p:cNvPr id="23568" name="Line 18"/>
          <p:cNvSpPr>
            <a:spLocks noChangeShapeType="1"/>
          </p:cNvSpPr>
          <p:nvPr/>
        </p:nvSpPr>
        <p:spPr bwMode="auto">
          <a:xfrm>
            <a:off x="5842000" y="5511800"/>
            <a:ext cx="0"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9" name="Text Box 19"/>
          <p:cNvSpPr txBox="1">
            <a:spLocks noChangeArrowheads="1"/>
          </p:cNvSpPr>
          <p:nvPr/>
        </p:nvSpPr>
        <p:spPr bwMode="auto">
          <a:xfrm>
            <a:off x="5410200" y="5895975"/>
            <a:ext cx="1068388"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zh-TW" sz="1500" i="0">
                <a:solidFill>
                  <a:schemeClr val="tx1"/>
                </a:solidFill>
                <a:latin typeface="Times New Roman" panose="02020603050405020304" pitchFamily="18" charset="0"/>
                <a:ea typeface="新細明體" panose="02020500000000000000" pitchFamily="18" charset="-120"/>
              </a:rPr>
              <a:t>  </a:t>
            </a:r>
            <a:r>
              <a:rPr lang="en-US" altLang="zh-TW" sz="1700" i="0">
                <a:solidFill>
                  <a:schemeClr val="tx1"/>
                </a:solidFill>
                <a:latin typeface="Times New Roman" panose="02020603050405020304" pitchFamily="18" charset="0"/>
                <a:ea typeface="新細明體" panose="02020500000000000000" pitchFamily="18" charset="-120"/>
              </a:rPr>
              <a:t>CASE</a:t>
            </a:r>
            <a:endParaRPr lang="en-US" altLang="zh-TW" sz="1500" i="0">
              <a:solidFill>
                <a:schemeClr val="tx1"/>
              </a:solidFill>
              <a:latin typeface="Times New Roman" panose="02020603050405020304" pitchFamily="18" charset="0"/>
              <a:ea typeface="新細明體" panose="02020500000000000000" pitchFamily="18" charset="-120"/>
            </a:endParaRPr>
          </a:p>
        </p:txBody>
      </p:sp>
      <p:sp>
        <p:nvSpPr>
          <p:cNvPr id="23570" name="Line 20"/>
          <p:cNvSpPr>
            <a:spLocks noChangeShapeType="1"/>
          </p:cNvSpPr>
          <p:nvPr/>
        </p:nvSpPr>
        <p:spPr bwMode="auto">
          <a:xfrm>
            <a:off x="8042275" y="5511800"/>
            <a:ext cx="0" cy="365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1" name="Text Box 21"/>
          <p:cNvSpPr txBox="1">
            <a:spLocks noChangeArrowheads="1"/>
          </p:cNvSpPr>
          <p:nvPr/>
        </p:nvSpPr>
        <p:spPr bwMode="auto">
          <a:xfrm>
            <a:off x="1219200" y="6324600"/>
            <a:ext cx="48768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600" i="0">
                <a:solidFill>
                  <a:schemeClr val="tx1"/>
                </a:solidFill>
                <a:latin typeface="Times New Roman" panose="02020603050405020304" pitchFamily="18" charset="0"/>
                <a:ea typeface="新細明體" panose="02020500000000000000" pitchFamily="18" charset="-120"/>
              </a:rPr>
              <a:t>REMARK : </a:t>
            </a:r>
            <a:r>
              <a:rPr lang="zh-TW" altLang="zh-TW" sz="1600" i="0">
                <a:solidFill>
                  <a:schemeClr val="tx1"/>
                </a:solidFill>
                <a:latin typeface="Times New Roman" panose="02020603050405020304" pitchFamily="18" charset="0"/>
                <a:ea typeface="新細明體" panose="02020500000000000000" pitchFamily="18" charset="-120"/>
              </a:rPr>
              <a:t>標準工時估計書請參閱附件</a:t>
            </a:r>
            <a:endParaRPr lang="zh-TW" altLang="en-US" sz="1500" i="0">
              <a:solidFill>
                <a:schemeClr val="tx1"/>
              </a:solidFill>
              <a:latin typeface="Times New Roman" panose="02020603050405020304" pitchFamily="18" charset="0"/>
              <a:ea typeface="新細明體" panose="02020500000000000000" pitchFamily="18" charset="-120"/>
            </a:endParaRPr>
          </a:p>
        </p:txBody>
      </p:sp>
      <p:sp>
        <p:nvSpPr>
          <p:cNvPr id="23572" name="Line 22"/>
          <p:cNvSpPr>
            <a:spLocks noChangeShapeType="1"/>
          </p:cNvSpPr>
          <p:nvPr/>
        </p:nvSpPr>
        <p:spPr bwMode="auto">
          <a:xfrm>
            <a:off x="3048000" y="3733800"/>
            <a:ext cx="480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573" name="Rectangle 25"/>
          <p:cNvSpPr>
            <a:spLocks noChangeArrowheads="1"/>
          </p:cNvSpPr>
          <p:nvPr/>
        </p:nvSpPr>
        <p:spPr bwMode="auto">
          <a:xfrm>
            <a:off x="990600" y="304800"/>
            <a:ext cx="708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lang="en-US" altLang="zh-TW" sz="2200">
                <a:latin typeface="Times New Roman" panose="02020603050405020304" pitchFamily="18" charset="0"/>
              </a:rPr>
              <a:t>Chapter 3: Calculation  of  Productivity &amp; Efficiency</a:t>
            </a:r>
            <a:br>
              <a:rPr lang="en-US" altLang="zh-TW" sz="2200">
                <a:latin typeface="Times New Roman" panose="02020603050405020304" pitchFamily="18" charset="0"/>
              </a:rPr>
            </a:br>
            <a:r>
              <a:rPr lang="zh-TW" altLang="en-US" sz="2200" i="0">
                <a:latin typeface="標楷體" panose="03000509000000000000" pitchFamily="65" charset="-120"/>
                <a:ea typeface="標楷體" panose="03000509000000000000" pitchFamily="65" charset="-120"/>
              </a:rPr>
              <a:t>第</a:t>
            </a:r>
            <a:r>
              <a:rPr lang="en-US" altLang="zh-TW" sz="2200">
                <a:latin typeface="Times New Roman" panose="02020603050405020304" pitchFamily="18" charset="0"/>
                <a:ea typeface="標楷體" panose="03000509000000000000" pitchFamily="65" charset="-120"/>
              </a:rPr>
              <a:t>3-2</a:t>
            </a:r>
            <a:r>
              <a:rPr lang="zh-TW" altLang="en-US" sz="2200" i="0">
                <a:latin typeface="標楷體" panose="03000509000000000000" pitchFamily="65" charset="-120"/>
                <a:ea typeface="標楷體" panose="03000509000000000000" pitchFamily="65" charset="-120"/>
              </a:rPr>
              <a:t>節</a:t>
            </a:r>
            <a:r>
              <a:rPr lang="en-US" altLang="zh-TW" sz="2200" i="0">
                <a:latin typeface="標楷體" panose="03000509000000000000" pitchFamily="65" charset="-120"/>
                <a:ea typeface="標楷體" panose="03000509000000000000" pitchFamily="65" charset="-120"/>
              </a:rPr>
              <a:t>:</a:t>
            </a:r>
            <a:r>
              <a:rPr lang="zh-TW" altLang="en-US" sz="2200" i="0">
                <a:latin typeface="標楷體" panose="03000509000000000000" pitchFamily="65" charset="-120"/>
                <a:ea typeface="標楷體" panose="03000509000000000000" pitchFamily="65" charset="-120"/>
              </a:rPr>
              <a:t>標準工時之架構</a:t>
            </a:r>
            <a:br>
              <a:rPr lang="zh-TW" altLang="en-US" sz="2200" i="0">
                <a:latin typeface="標楷體" panose="03000509000000000000" pitchFamily="65" charset="-120"/>
                <a:ea typeface="標楷體" panose="03000509000000000000" pitchFamily="65" charset="-120"/>
              </a:rPr>
            </a:br>
            <a:endParaRPr lang="zh-TW" altLang="en-US" sz="2200">
              <a:latin typeface="Times New Roman" panose="02020603050405020304" pitchFamily="18" charset="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72</a:t>
            </a:fld>
            <a:endParaRPr lang="en-US"/>
          </a:p>
        </p:txBody>
      </p:sp>
    </p:spTree>
    <p:extLst>
      <p:ext uri="{BB962C8B-B14F-4D97-AF65-F5344CB8AC3E}">
        <p14:creationId xmlns:p14="http://schemas.microsoft.com/office/powerpoint/2010/main" val="19572105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990600" y="304800"/>
            <a:ext cx="7086600" cy="838200"/>
          </a:xfrm>
        </p:spPr>
        <p:txBody>
          <a:bodyPr/>
          <a:lstStyle/>
          <a:p>
            <a:r>
              <a:rPr lang="en-US" altLang="zh-TW" sz="2200">
                <a:latin typeface="Times New Roman" panose="02020603050405020304" pitchFamily="18" charset="0"/>
              </a:rPr>
              <a:t>Chapter 3: Calculation  of  Productivity &amp; Efficiency</a:t>
            </a:r>
            <a:br>
              <a:rPr lang="en-US" altLang="zh-TW" sz="2200">
                <a:latin typeface="Times New Roman" panose="02020603050405020304" pitchFamily="18" charset="0"/>
              </a:rPr>
            </a:br>
            <a:r>
              <a:rPr lang="zh-TW" altLang="en-US" sz="2200" i="0">
                <a:latin typeface="標楷體" panose="03000509000000000000" pitchFamily="65" charset="-120"/>
                <a:ea typeface="標楷體" panose="03000509000000000000" pitchFamily="65" charset="-120"/>
              </a:rPr>
              <a:t>第</a:t>
            </a:r>
            <a:r>
              <a:rPr lang="en-US" altLang="zh-TW" sz="2200">
                <a:latin typeface="Times New Roman" panose="02020603050405020304" pitchFamily="18" charset="0"/>
                <a:ea typeface="標楷體" panose="03000509000000000000" pitchFamily="65" charset="-120"/>
              </a:rPr>
              <a:t>3-3</a:t>
            </a:r>
            <a:r>
              <a:rPr lang="zh-TW" altLang="en-US" sz="2200" i="0">
                <a:latin typeface="標楷體" panose="03000509000000000000" pitchFamily="65" charset="-120"/>
                <a:ea typeface="標楷體" panose="03000509000000000000" pitchFamily="65" charset="-120"/>
              </a:rPr>
              <a:t>節</a:t>
            </a:r>
            <a:r>
              <a:rPr lang="en-US" altLang="zh-TW" sz="2200" i="0">
                <a:latin typeface="標楷體" panose="03000509000000000000" pitchFamily="65" charset="-120"/>
                <a:ea typeface="標楷體" panose="03000509000000000000" pitchFamily="65" charset="-120"/>
              </a:rPr>
              <a:t>:</a:t>
            </a:r>
            <a:r>
              <a:rPr lang="zh-TW" altLang="en-US" sz="2200" i="0">
                <a:latin typeface="標楷體" panose="03000509000000000000" pitchFamily="65" charset="-120"/>
                <a:ea typeface="標楷體" panose="03000509000000000000" pitchFamily="65" charset="-120"/>
              </a:rPr>
              <a:t>生產力</a:t>
            </a:r>
            <a:r>
              <a:rPr lang="en-US" altLang="zh-TW" sz="2200" b="1">
                <a:latin typeface="Times New Roman" panose="02020603050405020304" pitchFamily="18" charset="0"/>
                <a:ea typeface="標楷體" panose="03000509000000000000" pitchFamily="65" charset="-120"/>
              </a:rPr>
              <a:t>&amp;</a:t>
            </a:r>
            <a:r>
              <a:rPr lang="zh-TW" altLang="en-US" sz="2200" i="0">
                <a:latin typeface="標楷體" panose="03000509000000000000" pitchFamily="65" charset="-120"/>
                <a:ea typeface="標楷體" panose="03000509000000000000" pitchFamily="65" charset="-120"/>
              </a:rPr>
              <a:t>效率</a:t>
            </a:r>
            <a:r>
              <a:rPr lang="zh-TW" altLang="en-US" sz="2200" i="0">
                <a:latin typeface="Times New Roman" panose="02020603050405020304" pitchFamily="18" charset="0"/>
                <a:ea typeface="標楷體" panose="03000509000000000000" pitchFamily="65" charset="-120"/>
              </a:rPr>
              <a:t>之定義</a:t>
            </a:r>
            <a:endParaRPr lang="zh-TW" altLang="en-US" sz="2200">
              <a:latin typeface="Times New Roman" panose="02020603050405020304" pitchFamily="18" charset="0"/>
              <a:ea typeface="標楷體" panose="03000509000000000000" pitchFamily="65" charset="-120"/>
            </a:endParaRPr>
          </a:p>
        </p:txBody>
      </p:sp>
      <p:sp>
        <p:nvSpPr>
          <p:cNvPr id="24579" name="Text Box 1041"/>
          <p:cNvSpPr txBox="1">
            <a:spLocks noChangeArrowheads="1"/>
          </p:cNvSpPr>
          <p:nvPr/>
        </p:nvSpPr>
        <p:spPr bwMode="auto">
          <a:xfrm>
            <a:off x="1295400" y="2819400"/>
            <a:ext cx="1828800" cy="654050"/>
          </a:xfrm>
          <a:prstGeom prst="rect">
            <a:avLst/>
          </a:prstGeom>
          <a:solidFill>
            <a:srgbClr val="FFC89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en-US" altLang="zh-TW" sz="1800" i="0">
                <a:solidFill>
                  <a:schemeClr val="tx1"/>
                </a:solidFill>
                <a:latin typeface="標楷體" panose="03000509000000000000" pitchFamily="65" charset="-120"/>
                <a:ea typeface="標楷體" panose="03000509000000000000" pitchFamily="65" charset="-120"/>
              </a:rPr>
              <a:t> </a:t>
            </a:r>
            <a:r>
              <a:rPr lang="zh-TW" altLang="en-US" sz="1800" i="0">
                <a:solidFill>
                  <a:schemeClr val="tx1"/>
                </a:solidFill>
                <a:latin typeface="標楷體" panose="03000509000000000000" pitchFamily="65" charset="-120"/>
                <a:ea typeface="標楷體" panose="03000509000000000000" pitchFamily="65" charset="-120"/>
              </a:rPr>
              <a:t>生產力</a:t>
            </a:r>
          </a:p>
          <a:p>
            <a:pPr algn="ctr" eaLnBrk="1" hangingPunct="1"/>
            <a:r>
              <a:rPr lang="en-US" altLang="zh-TW" sz="1800">
                <a:solidFill>
                  <a:schemeClr val="tx1"/>
                </a:solidFill>
                <a:latin typeface="Times New Roman" panose="02020603050405020304" pitchFamily="18" charset="0"/>
                <a:ea typeface="標楷體" panose="03000509000000000000" pitchFamily="65" charset="-120"/>
              </a:rPr>
              <a:t>Productivity</a:t>
            </a:r>
            <a:r>
              <a:rPr lang="en-US" altLang="zh-TW" sz="1800" i="0">
                <a:solidFill>
                  <a:schemeClr val="tx1"/>
                </a:solidFill>
                <a:latin typeface="Times New Roman" panose="02020603050405020304" pitchFamily="18" charset="0"/>
                <a:ea typeface="標楷體" panose="03000509000000000000" pitchFamily="65" charset="-120"/>
              </a:rPr>
              <a:t> </a:t>
            </a:r>
            <a:r>
              <a:rPr lang="en-US" altLang="zh-TW" sz="1800" i="0">
                <a:solidFill>
                  <a:schemeClr val="tx1"/>
                </a:solidFill>
                <a:latin typeface="標楷體" panose="03000509000000000000" pitchFamily="65" charset="-120"/>
                <a:ea typeface="標楷體" panose="03000509000000000000" pitchFamily="65" charset="-120"/>
              </a:rPr>
              <a:t> </a:t>
            </a:r>
          </a:p>
        </p:txBody>
      </p:sp>
      <p:sp>
        <p:nvSpPr>
          <p:cNvPr id="24580" name="AutoShape 1042"/>
          <p:cNvSpPr>
            <a:spLocks noChangeArrowheads="1"/>
          </p:cNvSpPr>
          <p:nvPr/>
        </p:nvSpPr>
        <p:spPr bwMode="auto">
          <a:xfrm>
            <a:off x="3276600" y="3065463"/>
            <a:ext cx="457200" cy="152400"/>
          </a:xfrm>
          <a:prstGeom prst="leftRightArrow">
            <a:avLst>
              <a:gd name="adj1" fmla="val 50000"/>
              <a:gd name="adj2" fmla="val 60000"/>
            </a:avLst>
          </a:prstGeom>
          <a:noFill/>
          <a:ln w="9525">
            <a:solidFill>
              <a:srgbClr val="000000"/>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endParaRPr lang="en-US" altLang="en-US"/>
          </a:p>
        </p:txBody>
      </p:sp>
      <p:sp>
        <p:nvSpPr>
          <p:cNvPr id="24581" name="Line 1043"/>
          <p:cNvSpPr>
            <a:spLocks noChangeShapeType="1"/>
          </p:cNvSpPr>
          <p:nvPr/>
        </p:nvSpPr>
        <p:spPr bwMode="auto">
          <a:xfrm>
            <a:off x="3886200" y="3141663"/>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2" name="Text Box 1044"/>
          <p:cNvSpPr txBox="1">
            <a:spLocks noChangeArrowheads="1"/>
          </p:cNvSpPr>
          <p:nvPr/>
        </p:nvSpPr>
        <p:spPr bwMode="auto">
          <a:xfrm>
            <a:off x="4267200" y="2743200"/>
            <a:ext cx="25908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800" i="0">
                <a:latin typeface="Times New Roman" panose="02020603050405020304" pitchFamily="18" charset="0"/>
                <a:ea typeface="標楷體" panose="03000509000000000000" pitchFamily="65" charset="-120"/>
              </a:rPr>
              <a:t>獲得工時 </a:t>
            </a:r>
            <a:r>
              <a:rPr lang="en-US" altLang="zh-TW" sz="1800">
                <a:latin typeface="Times New Roman" panose="02020603050405020304" pitchFamily="18" charset="0"/>
                <a:ea typeface="標楷體" panose="03000509000000000000" pitchFamily="65" charset="-120"/>
              </a:rPr>
              <a:t>Earned hr</a:t>
            </a:r>
          </a:p>
        </p:txBody>
      </p:sp>
      <p:sp>
        <p:nvSpPr>
          <p:cNvPr id="24583" name="Text Box 1045"/>
          <p:cNvSpPr txBox="1">
            <a:spLocks noChangeArrowheads="1"/>
          </p:cNvSpPr>
          <p:nvPr/>
        </p:nvSpPr>
        <p:spPr bwMode="auto">
          <a:xfrm>
            <a:off x="1752600" y="4333875"/>
            <a:ext cx="1447800" cy="654050"/>
          </a:xfrm>
          <a:prstGeom prst="rect">
            <a:avLst/>
          </a:prstGeom>
          <a:solidFill>
            <a:srgbClr val="FFC89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en-US" altLang="zh-TW" sz="1800" b="1" i="0">
                <a:solidFill>
                  <a:schemeClr val="tx1"/>
                </a:solidFill>
                <a:latin typeface="標楷體" panose="03000509000000000000" pitchFamily="65" charset="-120"/>
                <a:ea typeface="標楷體" panose="03000509000000000000" pitchFamily="65" charset="-120"/>
              </a:rPr>
              <a:t> </a:t>
            </a:r>
            <a:r>
              <a:rPr lang="zh-TW" altLang="en-US" sz="1800" i="0">
                <a:solidFill>
                  <a:schemeClr val="tx1"/>
                </a:solidFill>
                <a:latin typeface="標楷體" panose="03000509000000000000" pitchFamily="65" charset="-120"/>
                <a:ea typeface="標楷體" panose="03000509000000000000" pitchFamily="65" charset="-120"/>
              </a:rPr>
              <a:t>效率</a:t>
            </a:r>
            <a:endParaRPr lang="zh-TW" altLang="en-US" sz="1800" b="1" i="0">
              <a:solidFill>
                <a:schemeClr val="tx1"/>
              </a:solidFill>
              <a:latin typeface="標楷體" panose="03000509000000000000" pitchFamily="65" charset="-120"/>
              <a:ea typeface="標楷體" panose="03000509000000000000" pitchFamily="65" charset="-120"/>
            </a:endParaRPr>
          </a:p>
          <a:p>
            <a:pPr algn="ctr" eaLnBrk="1" hangingPunct="1"/>
            <a:r>
              <a:rPr lang="en-US" altLang="zh-TW" sz="1800">
                <a:solidFill>
                  <a:schemeClr val="tx1"/>
                </a:solidFill>
                <a:latin typeface="Times New Roman" panose="02020603050405020304" pitchFamily="18" charset="0"/>
                <a:ea typeface="標楷體" panose="03000509000000000000" pitchFamily="65" charset="-120"/>
              </a:rPr>
              <a:t>Efficiency</a:t>
            </a:r>
            <a:r>
              <a:rPr lang="en-US" altLang="zh-TW" sz="1800" b="1" i="0">
                <a:solidFill>
                  <a:schemeClr val="tx1"/>
                </a:solidFill>
                <a:latin typeface="標楷體" panose="03000509000000000000" pitchFamily="65" charset="-120"/>
                <a:ea typeface="標楷體" panose="03000509000000000000" pitchFamily="65" charset="-120"/>
              </a:rPr>
              <a:t>  </a:t>
            </a:r>
          </a:p>
        </p:txBody>
      </p:sp>
      <p:sp>
        <p:nvSpPr>
          <p:cNvPr id="24584" name="AutoShape 1050"/>
          <p:cNvSpPr>
            <a:spLocks noChangeArrowheads="1"/>
          </p:cNvSpPr>
          <p:nvPr/>
        </p:nvSpPr>
        <p:spPr bwMode="auto">
          <a:xfrm>
            <a:off x="3352800" y="4589463"/>
            <a:ext cx="457200" cy="161925"/>
          </a:xfrm>
          <a:prstGeom prst="leftRightArrow">
            <a:avLst>
              <a:gd name="adj1" fmla="val 50000"/>
              <a:gd name="adj2" fmla="val 56471"/>
            </a:avLst>
          </a:prstGeom>
          <a:noFill/>
          <a:ln w="9525">
            <a:solidFill>
              <a:srgbClr val="000000"/>
            </a:solidFill>
            <a:miter lim="800000"/>
            <a:headEnd/>
            <a:tailEnd/>
          </a:ln>
          <a:effectLst/>
          <a:extLst>
            <a:ext uri="{909E8E84-426E-40DD-AFC4-6F175D3DCCD1}">
              <a14:hiddenFill xmlns:a14="http://schemas.microsoft.com/office/drawing/2010/main">
                <a:solidFill>
                  <a:srgbClr val="66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endParaRPr lang="en-US" altLang="en-US"/>
          </a:p>
        </p:txBody>
      </p:sp>
      <p:sp>
        <p:nvSpPr>
          <p:cNvPr id="24585" name="Text Box 1058"/>
          <p:cNvSpPr txBox="1">
            <a:spLocks noChangeArrowheads="1"/>
          </p:cNvSpPr>
          <p:nvPr/>
        </p:nvSpPr>
        <p:spPr bwMode="auto">
          <a:xfrm>
            <a:off x="4114800" y="3217863"/>
            <a:ext cx="3124200" cy="3048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solidFill>
                  <a:srgbClr val="0000FF"/>
                </a:solidFill>
                <a:miter lim="800000"/>
                <a:headEnd/>
                <a:tailEnd/>
              </a14:hiddenLine>
            </a:ext>
          </a:extLst>
        </p:spPr>
        <p:txBody>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800" i="0">
                <a:latin typeface="Times New Roman" panose="02020603050405020304" pitchFamily="18" charset="0"/>
                <a:ea typeface="標楷體" panose="03000509000000000000" pitchFamily="65" charset="-120"/>
              </a:rPr>
              <a:t>可用工時 </a:t>
            </a:r>
            <a:r>
              <a:rPr lang="en-US" altLang="zh-TW" sz="1800">
                <a:latin typeface="Times New Roman" panose="02020603050405020304" pitchFamily="18" charset="0"/>
                <a:ea typeface="標楷體" panose="03000509000000000000" pitchFamily="65" charset="-120"/>
              </a:rPr>
              <a:t>Available hr</a:t>
            </a:r>
          </a:p>
        </p:txBody>
      </p:sp>
      <p:sp>
        <p:nvSpPr>
          <p:cNvPr id="24586" name="Rectangle 1060"/>
          <p:cNvSpPr>
            <a:spLocks noChangeArrowheads="1"/>
          </p:cNvSpPr>
          <p:nvPr/>
        </p:nvSpPr>
        <p:spPr bwMode="auto">
          <a:xfrm>
            <a:off x="4114800" y="4741863"/>
            <a:ext cx="32004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zh-TW" altLang="en-US" sz="1800" i="0">
                <a:latin typeface="Times New Roman" panose="02020603050405020304" pitchFamily="18" charset="0"/>
                <a:ea typeface="標楷體" panose="03000509000000000000" pitchFamily="65" charset="-120"/>
              </a:rPr>
              <a:t>生產總工時 </a:t>
            </a:r>
            <a:r>
              <a:rPr lang="en-US" altLang="zh-TW" sz="1800">
                <a:latin typeface="Times New Roman" panose="02020603050405020304" pitchFamily="18" charset="0"/>
                <a:ea typeface="標楷體" panose="03000509000000000000" pitchFamily="65" charset="-120"/>
              </a:rPr>
              <a:t>Manufacturing hr</a:t>
            </a:r>
          </a:p>
        </p:txBody>
      </p:sp>
      <p:sp>
        <p:nvSpPr>
          <p:cNvPr id="24587" name="Text Box 1061"/>
          <p:cNvSpPr txBox="1">
            <a:spLocks noChangeArrowheads="1"/>
          </p:cNvSpPr>
          <p:nvPr/>
        </p:nvSpPr>
        <p:spPr bwMode="auto">
          <a:xfrm>
            <a:off x="4419600" y="4298950"/>
            <a:ext cx="23622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800" i="0">
                <a:latin typeface="Times New Roman" panose="02020603050405020304" pitchFamily="18" charset="0"/>
                <a:ea typeface="標楷體" panose="03000509000000000000" pitchFamily="65" charset="-120"/>
              </a:rPr>
              <a:t>獲得工時 </a:t>
            </a:r>
            <a:r>
              <a:rPr lang="en-US" altLang="zh-TW" sz="1800">
                <a:latin typeface="Times New Roman" panose="02020603050405020304" pitchFamily="18" charset="0"/>
                <a:ea typeface="標楷體" panose="03000509000000000000" pitchFamily="65" charset="-120"/>
              </a:rPr>
              <a:t>Earned hr</a:t>
            </a:r>
          </a:p>
        </p:txBody>
      </p:sp>
      <p:sp>
        <p:nvSpPr>
          <p:cNvPr id="24588" name="Line 1062"/>
          <p:cNvSpPr>
            <a:spLocks noChangeShapeType="1"/>
          </p:cNvSpPr>
          <p:nvPr/>
        </p:nvSpPr>
        <p:spPr bwMode="auto">
          <a:xfrm>
            <a:off x="3962400" y="4665663"/>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Text Box 1063"/>
          <p:cNvSpPr txBox="1">
            <a:spLocks noChangeArrowheads="1"/>
          </p:cNvSpPr>
          <p:nvPr/>
        </p:nvSpPr>
        <p:spPr bwMode="auto">
          <a:xfrm>
            <a:off x="1143000" y="1752600"/>
            <a:ext cx="2065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en-US" altLang="zh-TW" sz="2000">
                <a:solidFill>
                  <a:schemeClr val="tx1"/>
                </a:solidFill>
                <a:latin typeface="Times New Roman" panose="02020603050405020304" pitchFamily="18" charset="0"/>
                <a:ea typeface="標楷體" panose="03000509000000000000" pitchFamily="65" charset="-120"/>
              </a:rPr>
              <a:t>A.</a:t>
            </a:r>
            <a:r>
              <a:rPr lang="en-US" altLang="zh-TW" sz="2000" i="0">
                <a:solidFill>
                  <a:schemeClr val="tx1"/>
                </a:solidFill>
                <a:latin typeface="Times New Roman" panose="02020603050405020304" pitchFamily="18" charset="0"/>
                <a:ea typeface="標楷體" panose="03000509000000000000" pitchFamily="65" charset="-120"/>
              </a:rPr>
              <a:t> </a:t>
            </a:r>
            <a:r>
              <a:rPr lang="zh-TW" altLang="en-US" sz="2000" i="0">
                <a:solidFill>
                  <a:schemeClr val="tx1"/>
                </a:solidFill>
                <a:latin typeface="Times New Roman" panose="02020603050405020304" pitchFamily="18" charset="0"/>
                <a:ea typeface="標楷體" panose="03000509000000000000" pitchFamily="65" charset="-120"/>
              </a:rPr>
              <a:t>定義 </a:t>
            </a:r>
            <a:r>
              <a:rPr lang="en-US" altLang="zh-TW" sz="2000">
                <a:solidFill>
                  <a:schemeClr val="tx1"/>
                </a:solidFill>
                <a:latin typeface="Times New Roman" panose="02020603050405020304" pitchFamily="18" charset="0"/>
                <a:ea typeface="標楷體" panose="03000509000000000000" pitchFamily="65" charset="-120"/>
              </a:rPr>
              <a:t>Definition</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73</a:t>
            </a:fld>
            <a:endParaRPr lang="en-US"/>
          </a:p>
        </p:txBody>
      </p:sp>
    </p:spTree>
    <p:extLst>
      <p:ext uri="{BB962C8B-B14F-4D97-AF65-F5344CB8AC3E}">
        <p14:creationId xmlns:p14="http://schemas.microsoft.com/office/powerpoint/2010/main" val="3854699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90600" y="1600200"/>
            <a:ext cx="9024938" cy="316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2000" b="1">
                <a:solidFill>
                  <a:schemeClr val="tx1"/>
                </a:solidFill>
                <a:latin typeface="Times New Roman" panose="02020603050405020304" pitchFamily="18" charset="0"/>
                <a:ea typeface="新細明體" panose="02020500000000000000" pitchFamily="18" charset="-120"/>
              </a:rPr>
              <a:t>B. </a:t>
            </a:r>
            <a:r>
              <a:rPr lang="zh-TW" altLang="en-US" sz="2000" b="1">
                <a:solidFill>
                  <a:schemeClr val="tx1"/>
                </a:solidFill>
                <a:latin typeface="Times New Roman" panose="02020603050405020304" pitchFamily="18" charset="0"/>
                <a:ea typeface="新細明體" panose="02020500000000000000" pitchFamily="18" charset="-120"/>
              </a:rPr>
              <a:t>效率及生產力計算</a:t>
            </a:r>
            <a:r>
              <a:rPr lang="en-US" altLang="zh-TW" sz="2000" b="1">
                <a:solidFill>
                  <a:schemeClr val="tx1"/>
                </a:solidFill>
                <a:latin typeface="Times New Roman" panose="02020603050405020304" pitchFamily="18" charset="0"/>
                <a:ea typeface="新細明體" panose="02020500000000000000" pitchFamily="18" charset="-120"/>
              </a:rPr>
              <a:t>:</a:t>
            </a:r>
          </a:p>
          <a:p>
            <a:pPr eaLnBrk="1" hangingPunct="1">
              <a:lnSpc>
                <a:spcPct val="10000"/>
              </a:lnSpc>
              <a:spcBef>
                <a:spcPct val="50000"/>
              </a:spcBef>
            </a:pPr>
            <a:endParaRPr lang="en-US" altLang="zh-TW" sz="1000" b="1" i="0">
              <a:solidFill>
                <a:schemeClr val="tx1"/>
              </a:solidFill>
              <a:latin typeface="Times New Roman" panose="02020603050405020304" pitchFamily="18" charset="0"/>
              <a:ea typeface="新細明體" panose="02020500000000000000" pitchFamily="18" charset="-120"/>
            </a:endParaRPr>
          </a:p>
          <a:p>
            <a:pPr eaLnBrk="1" hangingPunct="1">
              <a:spcBef>
                <a:spcPct val="50000"/>
              </a:spcBef>
            </a:pPr>
            <a:r>
              <a:rPr lang="en-US" altLang="zh-TW" sz="1700" i="0">
                <a:solidFill>
                  <a:schemeClr val="tx1"/>
                </a:solidFill>
                <a:latin typeface="Times New Roman" panose="02020603050405020304" pitchFamily="18" charset="0"/>
                <a:ea typeface="新細明體" panose="02020500000000000000" pitchFamily="18" charset="-120"/>
              </a:rPr>
              <a:t>          </a:t>
            </a:r>
            <a:r>
              <a:rPr lang="en-US" altLang="zh-TW" sz="1800" i="0">
                <a:solidFill>
                  <a:schemeClr val="tx1"/>
                </a:solidFill>
                <a:latin typeface="Times New Roman" panose="02020603050405020304" pitchFamily="18" charset="0"/>
                <a:ea typeface="新細明體" panose="02020500000000000000" pitchFamily="18" charset="-120"/>
              </a:rPr>
              <a:t>1.</a:t>
            </a:r>
            <a:r>
              <a:rPr lang="zh-TW" altLang="en-US" sz="1800" i="0">
                <a:solidFill>
                  <a:schemeClr val="tx1"/>
                </a:solidFill>
                <a:latin typeface="Times New Roman" panose="02020603050405020304" pitchFamily="18" charset="0"/>
                <a:ea typeface="新細明體" panose="02020500000000000000" pitchFamily="18" charset="-120"/>
              </a:rPr>
              <a:t>出勤工時 </a:t>
            </a:r>
            <a:r>
              <a:rPr lang="en-US" altLang="zh-TW" sz="1800" i="0">
                <a:solidFill>
                  <a:schemeClr val="tx1"/>
                </a:solidFill>
                <a:latin typeface="Times New Roman" panose="02020603050405020304" pitchFamily="18" charset="0"/>
                <a:ea typeface="新細明體" panose="02020500000000000000" pitchFamily="18" charset="-120"/>
              </a:rPr>
              <a:t>= 8.6 HR X </a:t>
            </a:r>
            <a:r>
              <a:rPr lang="zh-TW" altLang="en-US" sz="1800" i="0">
                <a:solidFill>
                  <a:schemeClr val="tx1"/>
                </a:solidFill>
                <a:latin typeface="Times New Roman" panose="02020603050405020304" pitchFamily="18" charset="0"/>
                <a:ea typeface="新細明體" panose="02020500000000000000" pitchFamily="18" charset="-120"/>
              </a:rPr>
              <a:t>出勤人數  </a:t>
            </a:r>
            <a:r>
              <a:rPr lang="en-US" altLang="zh-TW" sz="1800" i="0">
                <a:solidFill>
                  <a:schemeClr val="tx1"/>
                </a:solidFill>
                <a:latin typeface="Times New Roman" panose="02020603050405020304" pitchFamily="18" charset="0"/>
                <a:ea typeface="新細明體" panose="02020500000000000000" pitchFamily="18" charset="-120"/>
              </a:rPr>
              <a:t>(H/C)</a:t>
            </a:r>
          </a:p>
          <a:p>
            <a:pPr eaLnBrk="1" hangingPunct="1">
              <a:spcBef>
                <a:spcPct val="50000"/>
              </a:spcBef>
            </a:pPr>
            <a:r>
              <a:rPr lang="en-US" altLang="zh-TW" sz="1800" i="0">
                <a:solidFill>
                  <a:schemeClr val="tx1"/>
                </a:solidFill>
                <a:latin typeface="Times New Roman" panose="02020603050405020304" pitchFamily="18" charset="0"/>
                <a:ea typeface="新細明體" panose="02020500000000000000" pitchFamily="18" charset="-120"/>
              </a:rPr>
              <a:t>          2.</a:t>
            </a:r>
            <a:r>
              <a:rPr lang="zh-TW" altLang="zh-TW" sz="1800" i="0">
                <a:solidFill>
                  <a:schemeClr val="tx1"/>
                </a:solidFill>
                <a:latin typeface="Times New Roman" panose="02020603050405020304" pitchFamily="18" charset="0"/>
                <a:ea typeface="新細明體" panose="02020500000000000000" pitchFamily="18" charset="-120"/>
              </a:rPr>
              <a:t>可用工時 = 出勤工時 + 加班 + 轉入工時 - 轉出工時 - 缺勤</a:t>
            </a:r>
          </a:p>
          <a:p>
            <a:pPr eaLnBrk="1" hangingPunct="1">
              <a:spcBef>
                <a:spcPct val="50000"/>
              </a:spcBef>
            </a:pPr>
            <a:r>
              <a:rPr lang="zh-TW" altLang="en-US" sz="1800" i="0">
                <a:solidFill>
                  <a:schemeClr val="tx1"/>
                </a:solidFill>
                <a:latin typeface="Times New Roman" panose="02020603050405020304" pitchFamily="18" charset="0"/>
                <a:ea typeface="新細明體" panose="02020500000000000000" pitchFamily="18" charset="-120"/>
              </a:rPr>
              <a:t>          </a:t>
            </a:r>
            <a:r>
              <a:rPr lang="en-US" altLang="zh-TW" sz="1800" i="0">
                <a:solidFill>
                  <a:schemeClr val="tx1"/>
                </a:solidFill>
                <a:latin typeface="Times New Roman" panose="02020603050405020304" pitchFamily="18" charset="0"/>
                <a:ea typeface="新細明體" panose="02020500000000000000" pitchFamily="18" charset="-120"/>
              </a:rPr>
              <a:t>3.</a:t>
            </a:r>
            <a:r>
              <a:rPr lang="zh-TW" altLang="en-US" sz="1800" i="0">
                <a:solidFill>
                  <a:schemeClr val="tx1"/>
                </a:solidFill>
                <a:latin typeface="Times New Roman" panose="02020603050405020304" pitchFamily="18" charset="0"/>
                <a:ea typeface="新細明體" panose="02020500000000000000" pitchFamily="18" charset="-120"/>
              </a:rPr>
              <a:t>總製造工時 </a:t>
            </a:r>
            <a:r>
              <a:rPr lang="en-US" altLang="zh-TW" sz="1800" i="0">
                <a:solidFill>
                  <a:schemeClr val="tx1"/>
                </a:solidFill>
                <a:latin typeface="Times New Roman" panose="02020603050405020304" pitchFamily="18" charset="0"/>
                <a:ea typeface="新細明體" panose="02020500000000000000" pitchFamily="18" charset="-120"/>
              </a:rPr>
              <a:t>= </a:t>
            </a:r>
            <a:r>
              <a:rPr lang="zh-TW" altLang="en-US" sz="1800" i="0">
                <a:solidFill>
                  <a:schemeClr val="tx1"/>
                </a:solidFill>
                <a:latin typeface="Times New Roman" panose="02020603050405020304" pitchFamily="18" charset="0"/>
                <a:ea typeface="新細明體" panose="02020500000000000000" pitchFamily="18" charset="-120"/>
              </a:rPr>
              <a:t>可用工時 </a:t>
            </a:r>
            <a:r>
              <a:rPr lang="en-US" altLang="zh-TW" sz="1800" i="0">
                <a:solidFill>
                  <a:schemeClr val="tx1"/>
                </a:solidFill>
                <a:latin typeface="Times New Roman" panose="02020603050405020304" pitchFamily="18" charset="0"/>
                <a:ea typeface="新細明體" panose="02020500000000000000" pitchFamily="18" charset="-120"/>
              </a:rPr>
              <a:t>- </a:t>
            </a:r>
            <a:r>
              <a:rPr lang="zh-TW" altLang="en-US" sz="1800" i="0">
                <a:solidFill>
                  <a:schemeClr val="tx1"/>
                </a:solidFill>
                <a:latin typeface="Times New Roman" panose="02020603050405020304" pitchFamily="18" charset="0"/>
                <a:ea typeface="新細明體" panose="02020500000000000000" pitchFamily="18" charset="-120"/>
              </a:rPr>
              <a:t>非生產性工時</a:t>
            </a:r>
          </a:p>
          <a:p>
            <a:pPr eaLnBrk="1" hangingPunct="1">
              <a:spcBef>
                <a:spcPct val="50000"/>
              </a:spcBef>
            </a:pPr>
            <a:r>
              <a:rPr lang="zh-TW" altLang="en-US" sz="1800" i="0">
                <a:solidFill>
                  <a:schemeClr val="tx1"/>
                </a:solidFill>
                <a:latin typeface="Times New Roman" panose="02020603050405020304" pitchFamily="18" charset="0"/>
                <a:ea typeface="新細明體" panose="02020500000000000000" pitchFamily="18" charset="-120"/>
              </a:rPr>
              <a:t>          </a:t>
            </a:r>
            <a:r>
              <a:rPr lang="en-US" altLang="zh-TW" sz="1800" i="0">
                <a:solidFill>
                  <a:schemeClr val="tx1"/>
                </a:solidFill>
                <a:latin typeface="Times New Roman" panose="02020603050405020304" pitchFamily="18" charset="0"/>
                <a:ea typeface="新細明體" panose="02020500000000000000" pitchFamily="18" charset="-120"/>
              </a:rPr>
              <a:t>4.</a:t>
            </a:r>
            <a:r>
              <a:rPr lang="zh-TW" altLang="en-US" sz="1800" i="0">
                <a:solidFill>
                  <a:schemeClr val="tx1"/>
                </a:solidFill>
                <a:latin typeface="Times New Roman" panose="02020603050405020304" pitchFamily="18" charset="0"/>
                <a:ea typeface="新細明體" panose="02020500000000000000" pitchFamily="18" charset="-120"/>
              </a:rPr>
              <a:t>總標準工時 </a:t>
            </a:r>
            <a:r>
              <a:rPr lang="en-US" altLang="zh-TW" sz="1800" i="0">
                <a:solidFill>
                  <a:schemeClr val="tx1"/>
                </a:solidFill>
                <a:latin typeface="Times New Roman" panose="02020603050405020304" pitchFamily="18" charset="0"/>
                <a:ea typeface="新細明體" panose="02020500000000000000" pitchFamily="18" charset="-120"/>
              </a:rPr>
              <a:t>= </a:t>
            </a:r>
            <a:r>
              <a:rPr lang="zh-TW" altLang="en-US" sz="1800" i="0">
                <a:solidFill>
                  <a:schemeClr val="tx1"/>
                </a:solidFill>
                <a:latin typeface="Times New Roman" panose="02020603050405020304" pitchFamily="18" charset="0"/>
                <a:ea typeface="新細明體" panose="02020500000000000000" pitchFamily="18" charset="-120"/>
              </a:rPr>
              <a:t>總產量 </a:t>
            </a:r>
            <a:r>
              <a:rPr lang="en-US" altLang="zh-TW" sz="1800" i="0">
                <a:solidFill>
                  <a:schemeClr val="tx1"/>
                </a:solidFill>
                <a:latin typeface="Times New Roman" panose="02020603050405020304" pitchFamily="18" charset="0"/>
                <a:ea typeface="新細明體" panose="02020500000000000000" pitchFamily="18" charset="-120"/>
              </a:rPr>
              <a:t>X </a:t>
            </a:r>
            <a:r>
              <a:rPr lang="zh-TW" altLang="zh-TW" sz="1800" i="0">
                <a:solidFill>
                  <a:schemeClr val="tx1"/>
                </a:solidFill>
                <a:latin typeface="Times New Roman" panose="02020603050405020304" pitchFamily="18" charset="0"/>
                <a:ea typeface="新細明體" panose="02020500000000000000" pitchFamily="18" charset="-120"/>
              </a:rPr>
              <a:t>每台標準工時 </a:t>
            </a:r>
            <a:r>
              <a:rPr lang="en-US" altLang="zh-TW" sz="1800" i="0">
                <a:solidFill>
                  <a:schemeClr val="tx1"/>
                </a:solidFill>
                <a:latin typeface="Times New Roman" panose="02020603050405020304" pitchFamily="18" charset="0"/>
                <a:ea typeface="新細明體" panose="02020500000000000000" pitchFamily="18" charset="-120"/>
              </a:rPr>
              <a:t>(UH HR)</a:t>
            </a:r>
          </a:p>
          <a:p>
            <a:pPr eaLnBrk="1" hangingPunct="1">
              <a:spcBef>
                <a:spcPct val="50000"/>
              </a:spcBef>
            </a:pPr>
            <a:endParaRPr lang="en-US" altLang="zh-TW" sz="1000" i="0">
              <a:solidFill>
                <a:schemeClr val="tx1"/>
              </a:solidFill>
              <a:latin typeface="Times New Roman" panose="02020603050405020304" pitchFamily="18" charset="0"/>
              <a:ea typeface="新細明體" panose="02020500000000000000" pitchFamily="18" charset="-120"/>
            </a:endParaRPr>
          </a:p>
          <a:p>
            <a:pPr eaLnBrk="1" hangingPunct="1">
              <a:lnSpc>
                <a:spcPct val="90000"/>
              </a:lnSpc>
              <a:spcBef>
                <a:spcPct val="50000"/>
              </a:spcBef>
            </a:pPr>
            <a:r>
              <a:rPr lang="en-US" altLang="zh-TW" sz="1800" i="0">
                <a:solidFill>
                  <a:schemeClr val="tx1"/>
                </a:solidFill>
                <a:latin typeface="Times New Roman" panose="02020603050405020304" pitchFamily="18" charset="0"/>
                <a:ea typeface="新細明體" panose="02020500000000000000" pitchFamily="18" charset="-120"/>
              </a:rPr>
              <a:t>          5.</a:t>
            </a:r>
            <a:r>
              <a:rPr lang="zh-TW" altLang="zh-TW" sz="1800" i="0">
                <a:solidFill>
                  <a:schemeClr val="tx1"/>
                </a:solidFill>
                <a:latin typeface="Times New Roman" panose="02020603050405020304" pitchFamily="18" charset="0"/>
                <a:ea typeface="新細明體" panose="02020500000000000000" pitchFamily="18" charset="-120"/>
              </a:rPr>
              <a:t>效率 = </a:t>
            </a:r>
            <a:r>
              <a:rPr lang="en-US" altLang="zh-TW" sz="1800" i="0">
                <a:solidFill>
                  <a:schemeClr val="tx1"/>
                </a:solidFill>
                <a:latin typeface="Times New Roman" panose="02020603050405020304" pitchFamily="18" charset="0"/>
                <a:ea typeface="新細明體" panose="02020500000000000000" pitchFamily="18" charset="-120"/>
              </a:rPr>
              <a:t>  </a:t>
            </a:r>
          </a:p>
          <a:p>
            <a:pPr eaLnBrk="1" hangingPunct="1">
              <a:spcBef>
                <a:spcPct val="50000"/>
              </a:spcBef>
            </a:pPr>
            <a:r>
              <a:rPr lang="en-US" altLang="zh-TW" sz="1800" i="0">
                <a:solidFill>
                  <a:schemeClr val="tx1"/>
                </a:solidFill>
                <a:latin typeface="Times New Roman" panose="02020603050405020304" pitchFamily="18" charset="0"/>
                <a:ea typeface="新細明體" panose="02020500000000000000" pitchFamily="18" charset="-120"/>
              </a:rPr>
              <a:t> </a:t>
            </a:r>
          </a:p>
        </p:txBody>
      </p:sp>
      <p:sp>
        <p:nvSpPr>
          <p:cNvPr id="25603" name="Line 3"/>
          <p:cNvSpPr>
            <a:spLocks noChangeShapeType="1"/>
          </p:cNvSpPr>
          <p:nvPr/>
        </p:nvSpPr>
        <p:spPr bwMode="auto">
          <a:xfrm>
            <a:off x="2608263" y="4114800"/>
            <a:ext cx="2751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4" name="Text Box 4"/>
          <p:cNvSpPr txBox="1">
            <a:spLocks noChangeArrowheads="1"/>
          </p:cNvSpPr>
          <p:nvPr/>
        </p:nvSpPr>
        <p:spPr bwMode="auto">
          <a:xfrm>
            <a:off x="2743200" y="3752850"/>
            <a:ext cx="25320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spcBef>
                <a:spcPct val="50000"/>
              </a:spcBef>
            </a:pPr>
            <a:r>
              <a:rPr lang="en-US" altLang="zh-TW" sz="1800" i="0">
                <a:solidFill>
                  <a:schemeClr val="tx1"/>
                </a:solidFill>
                <a:latin typeface="Times New Roman" panose="02020603050405020304" pitchFamily="18" charset="0"/>
                <a:ea typeface="新細明體" panose="02020500000000000000" pitchFamily="18" charset="-120"/>
              </a:rPr>
              <a:t>OUTPUT</a:t>
            </a:r>
          </a:p>
        </p:txBody>
      </p:sp>
      <p:sp>
        <p:nvSpPr>
          <p:cNvPr id="25605" name="Text Box 5"/>
          <p:cNvSpPr txBox="1">
            <a:spLocks noChangeArrowheads="1"/>
          </p:cNvSpPr>
          <p:nvPr/>
        </p:nvSpPr>
        <p:spPr bwMode="auto">
          <a:xfrm>
            <a:off x="2895600" y="4133850"/>
            <a:ext cx="22018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spcBef>
                <a:spcPct val="50000"/>
              </a:spcBef>
            </a:pPr>
            <a:r>
              <a:rPr lang="en-US" altLang="zh-TW" sz="1800" i="0">
                <a:solidFill>
                  <a:schemeClr val="tx1"/>
                </a:solidFill>
                <a:latin typeface="Times New Roman" panose="02020603050405020304" pitchFamily="18" charset="0"/>
                <a:ea typeface="新細明體" panose="02020500000000000000" pitchFamily="18" charset="-120"/>
              </a:rPr>
              <a:t>INPUT</a:t>
            </a:r>
          </a:p>
        </p:txBody>
      </p:sp>
      <p:sp>
        <p:nvSpPr>
          <p:cNvPr id="25606" name="Text Box 6"/>
          <p:cNvSpPr txBox="1">
            <a:spLocks noChangeArrowheads="1"/>
          </p:cNvSpPr>
          <p:nvPr/>
        </p:nvSpPr>
        <p:spPr bwMode="auto">
          <a:xfrm>
            <a:off x="5468938" y="4000500"/>
            <a:ext cx="661987"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endParaRPr lang="zh-CN" altLang="en-US" sz="1700" i="0">
              <a:solidFill>
                <a:schemeClr val="tx1"/>
              </a:solidFill>
              <a:latin typeface="Times New Roman" panose="02020603050405020304" pitchFamily="18" charset="0"/>
              <a:ea typeface="新細明體" panose="02020500000000000000" pitchFamily="18" charset="-120"/>
            </a:endParaRPr>
          </a:p>
        </p:txBody>
      </p:sp>
      <p:sp>
        <p:nvSpPr>
          <p:cNvPr id="25607" name="Text Box 7"/>
          <p:cNvSpPr txBox="1">
            <a:spLocks noChangeArrowheads="1"/>
          </p:cNvSpPr>
          <p:nvPr/>
        </p:nvSpPr>
        <p:spPr bwMode="auto">
          <a:xfrm>
            <a:off x="5410200" y="3905250"/>
            <a:ext cx="66040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700" i="0">
                <a:solidFill>
                  <a:schemeClr val="tx1"/>
                </a:solidFill>
                <a:latin typeface="Times New Roman" panose="02020603050405020304" pitchFamily="18" charset="0"/>
                <a:ea typeface="新細明體" panose="02020500000000000000" pitchFamily="18" charset="-120"/>
              </a:rPr>
              <a:t>=</a:t>
            </a:r>
          </a:p>
        </p:txBody>
      </p:sp>
      <p:sp>
        <p:nvSpPr>
          <p:cNvPr id="25608" name="Line 8"/>
          <p:cNvSpPr>
            <a:spLocks noChangeShapeType="1"/>
          </p:cNvSpPr>
          <p:nvPr/>
        </p:nvSpPr>
        <p:spPr bwMode="auto">
          <a:xfrm>
            <a:off x="5800725" y="4114800"/>
            <a:ext cx="264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9" name="Text Box 9"/>
          <p:cNvSpPr txBox="1">
            <a:spLocks noChangeArrowheads="1"/>
          </p:cNvSpPr>
          <p:nvPr/>
        </p:nvSpPr>
        <p:spPr bwMode="auto">
          <a:xfrm>
            <a:off x="6248400" y="3733800"/>
            <a:ext cx="25304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700" i="0">
                <a:solidFill>
                  <a:schemeClr val="tx1"/>
                </a:solidFill>
                <a:latin typeface="Times New Roman" panose="02020603050405020304" pitchFamily="18" charset="0"/>
                <a:ea typeface="新細明體" panose="02020500000000000000" pitchFamily="18" charset="-120"/>
              </a:rPr>
              <a:t>   </a:t>
            </a:r>
            <a:r>
              <a:rPr lang="zh-TW" altLang="en-US" sz="1800" i="0">
                <a:solidFill>
                  <a:schemeClr val="tx1"/>
                </a:solidFill>
                <a:latin typeface="Times New Roman" panose="02020603050405020304" pitchFamily="18" charset="0"/>
                <a:ea typeface="新細明體" panose="02020500000000000000" pitchFamily="18" charset="-120"/>
              </a:rPr>
              <a:t>總標準工時</a:t>
            </a:r>
          </a:p>
        </p:txBody>
      </p:sp>
      <p:sp>
        <p:nvSpPr>
          <p:cNvPr id="25610" name="Text Box 10"/>
          <p:cNvSpPr txBox="1">
            <a:spLocks noChangeArrowheads="1"/>
          </p:cNvSpPr>
          <p:nvPr/>
        </p:nvSpPr>
        <p:spPr bwMode="auto">
          <a:xfrm>
            <a:off x="6324600" y="4133850"/>
            <a:ext cx="22018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700" i="0">
                <a:solidFill>
                  <a:schemeClr val="tx1"/>
                </a:solidFill>
                <a:latin typeface="Times New Roman" panose="02020603050405020304" pitchFamily="18" charset="0"/>
                <a:ea typeface="新細明體" panose="02020500000000000000" pitchFamily="18" charset="-120"/>
              </a:rPr>
              <a:t> </a:t>
            </a:r>
            <a:r>
              <a:rPr lang="zh-TW" altLang="en-US" sz="1800" i="0">
                <a:solidFill>
                  <a:schemeClr val="tx1"/>
                </a:solidFill>
                <a:latin typeface="Times New Roman" panose="02020603050405020304" pitchFamily="18" charset="0"/>
                <a:ea typeface="新細明體" panose="02020500000000000000" pitchFamily="18" charset="-120"/>
              </a:rPr>
              <a:t>總製造工時</a:t>
            </a:r>
          </a:p>
        </p:txBody>
      </p:sp>
      <p:sp>
        <p:nvSpPr>
          <p:cNvPr id="25611" name="Text Box 11"/>
          <p:cNvSpPr txBox="1">
            <a:spLocks noChangeArrowheads="1"/>
          </p:cNvSpPr>
          <p:nvPr/>
        </p:nvSpPr>
        <p:spPr bwMode="auto">
          <a:xfrm>
            <a:off x="990600" y="4724400"/>
            <a:ext cx="88058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800" i="0">
                <a:solidFill>
                  <a:schemeClr val="tx1"/>
                </a:solidFill>
                <a:latin typeface="Times New Roman" panose="02020603050405020304" pitchFamily="18" charset="0"/>
                <a:ea typeface="新細明體" panose="02020500000000000000" pitchFamily="18" charset="-120"/>
              </a:rPr>
              <a:t>          6.</a:t>
            </a:r>
            <a:r>
              <a:rPr lang="zh-TW" altLang="en-US" sz="1800" i="0">
                <a:solidFill>
                  <a:schemeClr val="tx1"/>
                </a:solidFill>
                <a:latin typeface="Times New Roman" panose="02020603050405020304" pitchFamily="18" charset="0"/>
                <a:ea typeface="新細明體" panose="02020500000000000000" pitchFamily="18" charset="-120"/>
              </a:rPr>
              <a:t>生產力 </a:t>
            </a:r>
            <a:r>
              <a:rPr lang="en-US" altLang="zh-TW" sz="1800" i="0">
                <a:solidFill>
                  <a:schemeClr val="tx1"/>
                </a:solidFill>
                <a:latin typeface="Times New Roman" panose="02020603050405020304" pitchFamily="18" charset="0"/>
                <a:ea typeface="新細明體" panose="02020500000000000000" pitchFamily="18" charset="-120"/>
              </a:rPr>
              <a:t>= </a:t>
            </a:r>
          </a:p>
        </p:txBody>
      </p:sp>
      <p:sp>
        <p:nvSpPr>
          <p:cNvPr id="25612" name="Text Box 12"/>
          <p:cNvSpPr txBox="1">
            <a:spLocks noChangeArrowheads="1"/>
          </p:cNvSpPr>
          <p:nvPr/>
        </p:nvSpPr>
        <p:spPr bwMode="auto">
          <a:xfrm>
            <a:off x="2895600" y="4495800"/>
            <a:ext cx="24209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spcBef>
                <a:spcPct val="50000"/>
              </a:spcBef>
            </a:pPr>
            <a:r>
              <a:rPr lang="en-US" altLang="zh-TW" sz="1800" i="0">
                <a:solidFill>
                  <a:schemeClr val="tx1"/>
                </a:solidFill>
                <a:latin typeface="Times New Roman" panose="02020603050405020304" pitchFamily="18" charset="0"/>
                <a:ea typeface="新細明體" panose="02020500000000000000" pitchFamily="18" charset="-120"/>
              </a:rPr>
              <a:t>OUTPUT</a:t>
            </a:r>
          </a:p>
        </p:txBody>
      </p:sp>
      <p:sp>
        <p:nvSpPr>
          <p:cNvPr id="25613" name="Text Box 13"/>
          <p:cNvSpPr txBox="1">
            <a:spLocks noChangeArrowheads="1"/>
          </p:cNvSpPr>
          <p:nvPr/>
        </p:nvSpPr>
        <p:spPr bwMode="auto">
          <a:xfrm>
            <a:off x="6172200" y="4572000"/>
            <a:ext cx="3302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700" i="0">
                <a:solidFill>
                  <a:schemeClr val="tx1"/>
                </a:solidFill>
                <a:latin typeface="Times New Roman" panose="02020603050405020304" pitchFamily="18" charset="0"/>
                <a:ea typeface="新細明體" panose="02020500000000000000" pitchFamily="18" charset="-120"/>
              </a:rPr>
              <a:t>    </a:t>
            </a:r>
            <a:r>
              <a:rPr lang="zh-TW" altLang="en-US" sz="1800" i="0">
                <a:solidFill>
                  <a:schemeClr val="tx1"/>
                </a:solidFill>
                <a:latin typeface="Times New Roman" panose="02020603050405020304" pitchFamily="18" charset="0"/>
                <a:ea typeface="新細明體" panose="02020500000000000000" pitchFamily="18" charset="-120"/>
              </a:rPr>
              <a:t>總標準工時</a:t>
            </a:r>
          </a:p>
        </p:txBody>
      </p:sp>
      <p:sp>
        <p:nvSpPr>
          <p:cNvPr id="25614" name="Line 14"/>
          <p:cNvSpPr>
            <a:spLocks noChangeShapeType="1"/>
          </p:cNvSpPr>
          <p:nvPr/>
        </p:nvSpPr>
        <p:spPr bwMode="auto">
          <a:xfrm>
            <a:off x="3048000" y="4933950"/>
            <a:ext cx="2201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5" name="Text Box 15"/>
          <p:cNvSpPr txBox="1">
            <a:spLocks noChangeArrowheads="1"/>
          </p:cNvSpPr>
          <p:nvPr/>
        </p:nvSpPr>
        <p:spPr bwMode="auto">
          <a:xfrm>
            <a:off x="3124200" y="4876800"/>
            <a:ext cx="20923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zh-TW" sz="1700" i="0">
                <a:solidFill>
                  <a:schemeClr val="tx1"/>
                </a:solidFill>
                <a:latin typeface="Times New Roman" panose="02020603050405020304" pitchFamily="18" charset="0"/>
                <a:ea typeface="新細明體" panose="02020500000000000000" pitchFamily="18" charset="-120"/>
              </a:rPr>
              <a:t>         </a:t>
            </a:r>
            <a:r>
              <a:rPr lang="en-US" altLang="zh-TW" sz="1800" i="0">
                <a:solidFill>
                  <a:schemeClr val="tx1"/>
                </a:solidFill>
                <a:latin typeface="Times New Roman" panose="02020603050405020304" pitchFamily="18" charset="0"/>
                <a:ea typeface="新細明體" panose="02020500000000000000" pitchFamily="18" charset="-120"/>
              </a:rPr>
              <a:t>INPUT</a:t>
            </a:r>
          </a:p>
        </p:txBody>
      </p:sp>
      <p:sp>
        <p:nvSpPr>
          <p:cNvPr id="25616" name="Text Box 16"/>
          <p:cNvSpPr txBox="1">
            <a:spLocks noChangeArrowheads="1"/>
          </p:cNvSpPr>
          <p:nvPr/>
        </p:nvSpPr>
        <p:spPr bwMode="auto">
          <a:xfrm>
            <a:off x="5410200" y="4819650"/>
            <a:ext cx="66040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700" i="0">
                <a:solidFill>
                  <a:schemeClr val="tx1"/>
                </a:solidFill>
                <a:latin typeface="Times New Roman" panose="02020603050405020304" pitchFamily="18" charset="0"/>
                <a:ea typeface="新細明體" panose="02020500000000000000" pitchFamily="18" charset="-120"/>
              </a:rPr>
              <a:t>=</a:t>
            </a:r>
          </a:p>
        </p:txBody>
      </p:sp>
      <p:sp>
        <p:nvSpPr>
          <p:cNvPr id="25617" name="Line 17"/>
          <p:cNvSpPr>
            <a:spLocks noChangeShapeType="1"/>
          </p:cNvSpPr>
          <p:nvPr/>
        </p:nvSpPr>
        <p:spPr bwMode="auto">
          <a:xfrm>
            <a:off x="5791200" y="489585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8" name="Text Box 18"/>
          <p:cNvSpPr txBox="1">
            <a:spLocks noChangeArrowheads="1"/>
          </p:cNvSpPr>
          <p:nvPr/>
        </p:nvSpPr>
        <p:spPr bwMode="auto">
          <a:xfrm>
            <a:off x="6248400" y="4953000"/>
            <a:ext cx="2641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700" i="0">
                <a:solidFill>
                  <a:schemeClr val="tx1"/>
                </a:solidFill>
                <a:latin typeface="Times New Roman" panose="02020603050405020304" pitchFamily="18" charset="0"/>
                <a:ea typeface="新細明體" panose="02020500000000000000" pitchFamily="18" charset="-120"/>
              </a:rPr>
              <a:t>     </a:t>
            </a:r>
            <a:r>
              <a:rPr lang="zh-TW" altLang="en-US" sz="1800" i="0">
                <a:solidFill>
                  <a:schemeClr val="tx1"/>
                </a:solidFill>
                <a:latin typeface="Times New Roman" panose="02020603050405020304" pitchFamily="18" charset="0"/>
                <a:ea typeface="新細明體" panose="02020500000000000000" pitchFamily="18" charset="-120"/>
              </a:rPr>
              <a:t>可用工時</a:t>
            </a:r>
          </a:p>
        </p:txBody>
      </p:sp>
      <p:sp>
        <p:nvSpPr>
          <p:cNvPr id="25619" name="Text Box 19"/>
          <p:cNvSpPr txBox="1">
            <a:spLocks noChangeArrowheads="1"/>
          </p:cNvSpPr>
          <p:nvPr/>
        </p:nvSpPr>
        <p:spPr bwMode="auto">
          <a:xfrm>
            <a:off x="889000" y="5486400"/>
            <a:ext cx="82550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2300" i="0">
                <a:solidFill>
                  <a:schemeClr val="tx1"/>
                </a:solidFill>
                <a:latin typeface="Times New Roman" panose="02020603050405020304" pitchFamily="18" charset="0"/>
                <a:ea typeface="新細明體" panose="02020500000000000000" pitchFamily="18" charset="-120"/>
              </a:rPr>
              <a:t>         </a:t>
            </a:r>
            <a:r>
              <a:rPr lang="en-US" altLang="zh-TW" sz="1800" i="0">
                <a:solidFill>
                  <a:schemeClr val="tx1"/>
                </a:solidFill>
                <a:latin typeface="Times New Roman" panose="02020603050405020304" pitchFamily="18" charset="0"/>
                <a:ea typeface="新細明體" panose="02020500000000000000" pitchFamily="18" charset="-120"/>
              </a:rPr>
              <a:t>7.</a:t>
            </a:r>
            <a:r>
              <a:rPr lang="zh-TW" altLang="en-US" sz="1800" i="0">
                <a:solidFill>
                  <a:schemeClr val="tx1"/>
                </a:solidFill>
                <a:latin typeface="Times New Roman" panose="02020603050405020304" pitchFamily="18" charset="0"/>
                <a:ea typeface="新細明體" panose="02020500000000000000" pitchFamily="18" charset="-120"/>
              </a:rPr>
              <a:t>日產量 </a:t>
            </a:r>
            <a:r>
              <a:rPr lang="en-US" altLang="zh-TW" sz="1800" i="0">
                <a:solidFill>
                  <a:schemeClr val="tx1"/>
                </a:solidFill>
                <a:latin typeface="Times New Roman" panose="02020603050405020304" pitchFamily="18" charset="0"/>
                <a:ea typeface="新細明體" panose="02020500000000000000" pitchFamily="18" charset="-120"/>
              </a:rPr>
              <a:t>= </a:t>
            </a:r>
          </a:p>
        </p:txBody>
      </p:sp>
      <p:sp>
        <p:nvSpPr>
          <p:cNvPr id="25620" name="Line 20"/>
          <p:cNvSpPr>
            <a:spLocks noChangeShapeType="1"/>
          </p:cNvSpPr>
          <p:nvPr/>
        </p:nvSpPr>
        <p:spPr bwMode="auto">
          <a:xfrm>
            <a:off x="2971800" y="5715000"/>
            <a:ext cx="266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1" name="Text Box 21"/>
          <p:cNvSpPr txBox="1">
            <a:spLocks noChangeArrowheads="1"/>
          </p:cNvSpPr>
          <p:nvPr/>
        </p:nvSpPr>
        <p:spPr bwMode="auto">
          <a:xfrm>
            <a:off x="3048000" y="5257800"/>
            <a:ext cx="36337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700" i="0">
                <a:solidFill>
                  <a:schemeClr val="tx1"/>
                </a:solidFill>
                <a:latin typeface="Times New Roman" panose="02020603050405020304" pitchFamily="18" charset="0"/>
                <a:ea typeface="新細明體" panose="02020500000000000000" pitchFamily="18" charset="-120"/>
              </a:rPr>
              <a:t>     </a:t>
            </a:r>
            <a:r>
              <a:rPr lang="zh-TW" altLang="en-US" sz="1800" i="0">
                <a:solidFill>
                  <a:schemeClr val="tx1"/>
                </a:solidFill>
                <a:latin typeface="Times New Roman" panose="02020603050405020304" pitchFamily="18" charset="0"/>
                <a:ea typeface="新細明體" panose="02020500000000000000" pitchFamily="18" charset="-120"/>
              </a:rPr>
              <a:t>投入人力 </a:t>
            </a:r>
            <a:r>
              <a:rPr lang="en-US" altLang="zh-TW" sz="1800" i="0">
                <a:solidFill>
                  <a:schemeClr val="tx1"/>
                </a:solidFill>
                <a:latin typeface="Times New Roman" panose="02020603050405020304" pitchFamily="18" charset="0"/>
                <a:ea typeface="新細明體" panose="02020500000000000000" pitchFamily="18" charset="-120"/>
              </a:rPr>
              <a:t>x 515</a:t>
            </a:r>
            <a:r>
              <a:rPr lang="zh-TW" altLang="en-US" sz="1800" i="0">
                <a:solidFill>
                  <a:schemeClr val="tx1"/>
                </a:solidFill>
                <a:latin typeface="Times New Roman" panose="02020603050405020304" pitchFamily="18" charset="0"/>
                <a:ea typeface="新細明體" panose="02020500000000000000" pitchFamily="18" charset="-120"/>
              </a:rPr>
              <a:t>分</a:t>
            </a:r>
          </a:p>
        </p:txBody>
      </p:sp>
      <p:sp>
        <p:nvSpPr>
          <p:cNvPr id="25622" name="Text Box 22"/>
          <p:cNvSpPr txBox="1">
            <a:spLocks noChangeArrowheads="1"/>
          </p:cNvSpPr>
          <p:nvPr/>
        </p:nvSpPr>
        <p:spPr bwMode="auto">
          <a:xfrm>
            <a:off x="3276600" y="5715000"/>
            <a:ext cx="31908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700" i="0">
                <a:solidFill>
                  <a:schemeClr val="tx1"/>
                </a:solidFill>
                <a:latin typeface="Times New Roman" panose="02020603050405020304" pitchFamily="18" charset="0"/>
                <a:ea typeface="新細明體" panose="02020500000000000000" pitchFamily="18" charset="-120"/>
              </a:rPr>
              <a:t>        </a:t>
            </a:r>
            <a:r>
              <a:rPr lang="en-US" altLang="zh-TW" sz="1800" i="0">
                <a:solidFill>
                  <a:schemeClr val="tx1"/>
                </a:solidFill>
                <a:latin typeface="Times New Roman" panose="02020603050405020304" pitchFamily="18" charset="0"/>
                <a:ea typeface="新細明體" panose="02020500000000000000" pitchFamily="18" charset="-120"/>
              </a:rPr>
              <a:t>UH </a:t>
            </a:r>
            <a:r>
              <a:rPr lang="zh-TW" altLang="en-US" sz="1800" i="0">
                <a:solidFill>
                  <a:schemeClr val="tx1"/>
                </a:solidFill>
                <a:latin typeface="Times New Roman" panose="02020603050405020304" pitchFamily="18" charset="0"/>
                <a:ea typeface="新細明體" panose="02020500000000000000" pitchFamily="18" charset="-120"/>
              </a:rPr>
              <a:t>工時</a:t>
            </a:r>
          </a:p>
        </p:txBody>
      </p:sp>
      <p:sp>
        <p:nvSpPr>
          <p:cNvPr id="25623" name="Text Box 23"/>
          <p:cNvSpPr txBox="1">
            <a:spLocks noChangeArrowheads="1"/>
          </p:cNvSpPr>
          <p:nvPr/>
        </p:nvSpPr>
        <p:spPr bwMode="auto">
          <a:xfrm>
            <a:off x="1066800" y="6248400"/>
            <a:ext cx="88058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700" i="0">
                <a:solidFill>
                  <a:schemeClr val="tx1"/>
                </a:solidFill>
                <a:latin typeface="Times New Roman" panose="02020603050405020304" pitchFamily="18" charset="0"/>
                <a:ea typeface="新細明體" panose="02020500000000000000" pitchFamily="18" charset="-120"/>
              </a:rPr>
              <a:t>         </a:t>
            </a:r>
            <a:r>
              <a:rPr lang="en-US" altLang="zh-TW" sz="1800" i="0">
                <a:solidFill>
                  <a:schemeClr val="tx1"/>
                </a:solidFill>
                <a:latin typeface="Times New Roman" panose="02020603050405020304" pitchFamily="18" charset="0"/>
                <a:ea typeface="新細明體" panose="02020500000000000000" pitchFamily="18" charset="-120"/>
              </a:rPr>
              <a:t>8.</a:t>
            </a:r>
            <a:r>
              <a:rPr lang="zh-TW" altLang="en-US" sz="1800" i="0">
                <a:solidFill>
                  <a:schemeClr val="tx1"/>
                </a:solidFill>
                <a:latin typeface="Times New Roman" panose="02020603050405020304" pitchFamily="18" charset="0"/>
                <a:ea typeface="新細明體" panose="02020500000000000000" pitchFamily="18" charset="-120"/>
              </a:rPr>
              <a:t>站數 </a:t>
            </a:r>
            <a:r>
              <a:rPr lang="en-US" altLang="zh-TW" sz="1800" i="0">
                <a:solidFill>
                  <a:schemeClr val="tx1"/>
                </a:solidFill>
                <a:latin typeface="Times New Roman" panose="02020603050405020304" pitchFamily="18" charset="0"/>
                <a:ea typeface="新細明體" panose="02020500000000000000" pitchFamily="18" charset="-120"/>
              </a:rPr>
              <a:t>=  </a:t>
            </a:r>
          </a:p>
        </p:txBody>
      </p:sp>
      <p:sp>
        <p:nvSpPr>
          <p:cNvPr id="25624" name="Line 24"/>
          <p:cNvSpPr>
            <a:spLocks noChangeShapeType="1"/>
          </p:cNvSpPr>
          <p:nvPr/>
        </p:nvSpPr>
        <p:spPr bwMode="auto">
          <a:xfrm>
            <a:off x="2743200" y="647700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5" name="Text Box 25"/>
          <p:cNvSpPr txBox="1">
            <a:spLocks noChangeArrowheads="1"/>
          </p:cNvSpPr>
          <p:nvPr/>
        </p:nvSpPr>
        <p:spPr bwMode="auto">
          <a:xfrm>
            <a:off x="2971800" y="6096000"/>
            <a:ext cx="44021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1800" i="0">
                <a:solidFill>
                  <a:schemeClr val="tx1"/>
                </a:solidFill>
                <a:latin typeface="Times New Roman" panose="02020603050405020304" pitchFamily="18" charset="0"/>
                <a:ea typeface="新細明體" panose="02020500000000000000" pitchFamily="18" charset="-120"/>
              </a:rPr>
              <a:t>預計產量 </a:t>
            </a:r>
            <a:r>
              <a:rPr lang="en-US" altLang="zh-TW" sz="1800" i="0">
                <a:solidFill>
                  <a:schemeClr val="tx1"/>
                </a:solidFill>
                <a:latin typeface="Times New Roman" panose="02020603050405020304" pitchFamily="18" charset="0"/>
                <a:ea typeface="新細明體" panose="02020500000000000000" pitchFamily="18" charset="-120"/>
              </a:rPr>
              <a:t>X UH</a:t>
            </a:r>
            <a:r>
              <a:rPr lang="zh-TW" altLang="zh-TW" sz="1800" i="0">
                <a:solidFill>
                  <a:schemeClr val="tx1"/>
                </a:solidFill>
                <a:latin typeface="Times New Roman" panose="02020603050405020304" pitchFamily="18" charset="0"/>
                <a:ea typeface="新細明體" panose="02020500000000000000" pitchFamily="18" charset="-120"/>
              </a:rPr>
              <a:t>工時</a:t>
            </a:r>
            <a:endParaRPr lang="zh-TW" altLang="en-US" sz="1800" i="0">
              <a:solidFill>
                <a:schemeClr val="tx1"/>
              </a:solidFill>
              <a:latin typeface="Times New Roman" panose="02020603050405020304" pitchFamily="18" charset="0"/>
              <a:ea typeface="新細明體" panose="02020500000000000000" pitchFamily="18" charset="-120"/>
            </a:endParaRPr>
          </a:p>
        </p:txBody>
      </p:sp>
      <p:sp>
        <p:nvSpPr>
          <p:cNvPr id="25626" name="Text Box 26"/>
          <p:cNvSpPr txBox="1">
            <a:spLocks noChangeArrowheads="1"/>
          </p:cNvSpPr>
          <p:nvPr/>
        </p:nvSpPr>
        <p:spPr bwMode="auto">
          <a:xfrm>
            <a:off x="2895600" y="6497638"/>
            <a:ext cx="46228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700" i="0">
                <a:solidFill>
                  <a:schemeClr val="tx1"/>
                </a:solidFill>
                <a:latin typeface="Times New Roman" panose="02020603050405020304" pitchFamily="18" charset="0"/>
                <a:ea typeface="新細明體" panose="02020500000000000000" pitchFamily="18" charset="-120"/>
              </a:rPr>
              <a:t>     </a:t>
            </a:r>
            <a:r>
              <a:rPr lang="zh-TW" altLang="en-US" sz="1800" i="0">
                <a:solidFill>
                  <a:schemeClr val="tx1"/>
                </a:solidFill>
                <a:latin typeface="Times New Roman" panose="02020603050405020304" pitchFamily="18" charset="0"/>
                <a:ea typeface="新細明體" panose="02020500000000000000" pitchFamily="18" charset="-120"/>
              </a:rPr>
              <a:t>每日工作時間</a:t>
            </a:r>
          </a:p>
        </p:txBody>
      </p:sp>
      <p:sp>
        <p:nvSpPr>
          <p:cNvPr id="25627" name="Rectangle 27"/>
          <p:cNvSpPr>
            <a:spLocks noChangeArrowheads="1"/>
          </p:cNvSpPr>
          <p:nvPr/>
        </p:nvSpPr>
        <p:spPr bwMode="auto">
          <a:xfrm>
            <a:off x="990600" y="304800"/>
            <a:ext cx="708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lang="en-US" altLang="zh-TW" sz="2200">
                <a:latin typeface="Times New Roman" panose="02020603050405020304" pitchFamily="18" charset="0"/>
              </a:rPr>
              <a:t>Chapter 3: Calculation  of  Productivity &amp; Efficiency</a:t>
            </a:r>
            <a:br>
              <a:rPr lang="en-US" altLang="zh-TW" sz="2200">
                <a:latin typeface="Times New Roman" panose="02020603050405020304" pitchFamily="18" charset="0"/>
              </a:rPr>
            </a:br>
            <a:r>
              <a:rPr lang="zh-TW" altLang="en-US" sz="2200" i="0">
                <a:latin typeface="標楷體" panose="03000509000000000000" pitchFamily="65" charset="-120"/>
                <a:ea typeface="標楷體" panose="03000509000000000000" pitchFamily="65" charset="-120"/>
              </a:rPr>
              <a:t>第</a:t>
            </a:r>
            <a:r>
              <a:rPr lang="en-US" altLang="zh-TW" sz="2200">
                <a:latin typeface="Times New Roman" panose="02020603050405020304" pitchFamily="18" charset="0"/>
                <a:ea typeface="標楷體" panose="03000509000000000000" pitchFamily="65" charset="-120"/>
              </a:rPr>
              <a:t>3-3</a:t>
            </a:r>
            <a:r>
              <a:rPr lang="zh-TW" altLang="en-US" sz="2200" i="0">
                <a:latin typeface="標楷體" panose="03000509000000000000" pitchFamily="65" charset="-120"/>
                <a:ea typeface="標楷體" panose="03000509000000000000" pitchFamily="65" charset="-120"/>
              </a:rPr>
              <a:t>節</a:t>
            </a:r>
            <a:r>
              <a:rPr lang="en-US" altLang="zh-TW" sz="2200" i="0">
                <a:latin typeface="標楷體" panose="03000509000000000000" pitchFamily="65" charset="-120"/>
                <a:ea typeface="標楷體" panose="03000509000000000000" pitchFamily="65" charset="-120"/>
              </a:rPr>
              <a:t>:</a:t>
            </a:r>
            <a:r>
              <a:rPr lang="zh-TW" altLang="en-US" sz="2200" i="0">
                <a:latin typeface="標楷體" panose="03000509000000000000" pitchFamily="65" charset="-120"/>
                <a:ea typeface="標楷體" panose="03000509000000000000" pitchFamily="65" charset="-120"/>
              </a:rPr>
              <a:t>生產力</a:t>
            </a:r>
            <a:r>
              <a:rPr lang="en-US" altLang="zh-TW" sz="2200" b="1">
                <a:latin typeface="Times New Roman" panose="02020603050405020304" pitchFamily="18" charset="0"/>
                <a:ea typeface="標楷體" panose="03000509000000000000" pitchFamily="65" charset="-120"/>
              </a:rPr>
              <a:t>&amp;</a:t>
            </a:r>
            <a:r>
              <a:rPr lang="zh-TW" altLang="en-US" sz="2200" i="0">
                <a:latin typeface="標楷體" panose="03000509000000000000" pitchFamily="65" charset="-120"/>
                <a:ea typeface="標楷體" panose="03000509000000000000" pitchFamily="65" charset="-120"/>
              </a:rPr>
              <a:t>效率</a:t>
            </a:r>
            <a:r>
              <a:rPr lang="zh-TW" altLang="en-US" sz="2200" i="0">
                <a:latin typeface="Times New Roman" panose="02020603050405020304" pitchFamily="18" charset="0"/>
                <a:ea typeface="標楷體" panose="03000509000000000000" pitchFamily="65" charset="-120"/>
              </a:rPr>
              <a:t>之定義</a:t>
            </a:r>
            <a:endParaRPr lang="zh-TW" altLang="en-US" sz="2200">
              <a:latin typeface="Times New Roman" panose="02020603050405020304" pitchFamily="18" charset="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74</a:t>
            </a:fld>
            <a:endParaRPr lang="en-US"/>
          </a:p>
        </p:txBody>
      </p:sp>
    </p:spTree>
    <p:extLst>
      <p:ext uri="{BB962C8B-B14F-4D97-AF65-F5344CB8AC3E}">
        <p14:creationId xmlns:p14="http://schemas.microsoft.com/office/powerpoint/2010/main" val="3626389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352800" y="4648200"/>
            <a:ext cx="3252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en-US" altLang="zh-TW" sz="1800" i="0">
                <a:solidFill>
                  <a:srgbClr val="000099"/>
                </a:solidFill>
                <a:latin typeface="Times New Roman" panose="02020603050405020304" pitchFamily="18" charset="0"/>
                <a:ea typeface="新細明體" panose="02020500000000000000" pitchFamily="18" charset="-120"/>
              </a:rPr>
              <a:t>UH * (1 +</a:t>
            </a:r>
            <a:r>
              <a:rPr lang="zh-TW" altLang="zh-TW" sz="1800" i="0">
                <a:solidFill>
                  <a:srgbClr val="FF0000"/>
                </a:solidFill>
                <a:latin typeface="Times New Roman" panose="02020603050405020304" pitchFamily="18" charset="0"/>
                <a:ea typeface="新細明體" panose="02020500000000000000" pitchFamily="18" charset="-120"/>
              </a:rPr>
              <a:t>間直係數</a:t>
            </a:r>
            <a:r>
              <a:rPr lang="zh-TW" altLang="zh-TW" sz="1800" i="0">
                <a:solidFill>
                  <a:srgbClr val="000099"/>
                </a:solidFill>
                <a:latin typeface="Times New Roman" panose="02020603050405020304" pitchFamily="18" charset="0"/>
                <a:ea typeface="新細明體" panose="02020500000000000000" pitchFamily="18" charset="-120"/>
              </a:rPr>
              <a:t>) </a:t>
            </a:r>
            <a:r>
              <a:rPr lang="en-US" altLang="zh-TW" sz="1800" i="0">
                <a:solidFill>
                  <a:srgbClr val="000099"/>
                </a:solidFill>
                <a:latin typeface="Times New Roman" panose="02020603050405020304" pitchFamily="18" charset="0"/>
                <a:ea typeface="新細明體" panose="02020500000000000000" pitchFamily="18" charset="-120"/>
              </a:rPr>
              <a:t>* </a:t>
            </a:r>
            <a:r>
              <a:rPr lang="zh-TW" altLang="en-US" sz="1800" i="0">
                <a:solidFill>
                  <a:srgbClr val="FF0000"/>
                </a:solidFill>
                <a:latin typeface="Times New Roman" panose="02020603050405020304" pitchFamily="18" charset="0"/>
                <a:ea typeface="新細明體" panose="02020500000000000000" pitchFamily="18" charset="-120"/>
              </a:rPr>
              <a:t>會計係數</a:t>
            </a:r>
            <a:endParaRPr lang="zh-TW" altLang="en-US" sz="1800" i="0">
              <a:solidFill>
                <a:srgbClr val="000099"/>
              </a:solidFill>
              <a:latin typeface="Times New Roman" panose="02020603050405020304" pitchFamily="18" charset="0"/>
              <a:ea typeface="新細明體" panose="02020500000000000000" pitchFamily="18" charset="-120"/>
            </a:endParaRPr>
          </a:p>
        </p:txBody>
      </p:sp>
      <p:sp>
        <p:nvSpPr>
          <p:cNvPr id="26627" name="Rectangle 3"/>
          <p:cNvSpPr>
            <a:spLocks noChangeArrowheads="1"/>
          </p:cNvSpPr>
          <p:nvPr/>
        </p:nvSpPr>
        <p:spPr bwMode="auto">
          <a:xfrm>
            <a:off x="457200" y="914400"/>
            <a:ext cx="3505200" cy="914400"/>
          </a:xfrm>
          <a:prstGeom prst="rect">
            <a:avLst/>
          </a:prstGeom>
          <a:solidFill>
            <a:srgbClr val="A1F7D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2400" b="1" i="0">
                <a:solidFill>
                  <a:schemeClr val="tx1"/>
                </a:solidFill>
                <a:latin typeface="Times New Roman" panose="02020603050405020304" pitchFamily="18" charset="0"/>
                <a:ea typeface="新細明體" panose="02020500000000000000" pitchFamily="18" charset="-120"/>
              </a:rPr>
              <a:t>觀測時間</a:t>
            </a:r>
            <a:endParaRPr lang="zh-TW" altLang="zh-TW" sz="2400" b="1" i="0">
              <a:solidFill>
                <a:schemeClr val="tx1"/>
              </a:solidFill>
              <a:latin typeface="Times New Roman" panose="02020603050405020304" pitchFamily="18" charset="0"/>
              <a:ea typeface="新細明體" panose="02020500000000000000" pitchFamily="18" charset="-120"/>
            </a:endParaRPr>
          </a:p>
        </p:txBody>
      </p:sp>
      <p:sp>
        <p:nvSpPr>
          <p:cNvPr id="26628" name="Rectangle 4"/>
          <p:cNvSpPr>
            <a:spLocks noChangeArrowheads="1"/>
          </p:cNvSpPr>
          <p:nvPr/>
        </p:nvSpPr>
        <p:spPr bwMode="auto">
          <a:xfrm>
            <a:off x="3962400" y="914400"/>
            <a:ext cx="1676400" cy="9144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2400" b="1" i="0">
                <a:solidFill>
                  <a:schemeClr val="tx1"/>
                </a:solidFill>
                <a:latin typeface="Times New Roman" panose="02020603050405020304" pitchFamily="18" charset="0"/>
                <a:ea typeface="新細明體" panose="02020500000000000000" pitchFamily="18" charset="-120"/>
              </a:rPr>
              <a:t>評比修正</a:t>
            </a:r>
          </a:p>
        </p:txBody>
      </p:sp>
      <p:sp>
        <p:nvSpPr>
          <p:cNvPr id="26629" name="Rectangle 5"/>
          <p:cNvSpPr>
            <a:spLocks noChangeArrowheads="1"/>
          </p:cNvSpPr>
          <p:nvPr/>
        </p:nvSpPr>
        <p:spPr bwMode="auto">
          <a:xfrm>
            <a:off x="5638800" y="914400"/>
            <a:ext cx="1524000" cy="914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2400" b="1" i="0">
                <a:solidFill>
                  <a:schemeClr val="tx1"/>
                </a:solidFill>
                <a:latin typeface="Times New Roman" panose="02020603050405020304" pitchFamily="18" charset="0"/>
                <a:ea typeface="新細明體" panose="02020500000000000000" pitchFamily="18" charset="-120"/>
              </a:rPr>
              <a:t>寬放時間</a:t>
            </a:r>
            <a:endParaRPr lang="zh-TW" altLang="zh-TW" sz="2400" b="1" i="0">
              <a:solidFill>
                <a:schemeClr val="tx1"/>
              </a:solidFill>
              <a:latin typeface="Times New Roman" panose="02020603050405020304" pitchFamily="18" charset="0"/>
              <a:ea typeface="新細明體" panose="02020500000000000000" pitchFamily="18" charset="-120"/>
            </a:endParaRPr>
          </a:p>
        </p:txBody>
      </p:sp>
      <p:sp>
        <p:nvSpPr>
          <p:cNvPr id="26630" name="Rectangle 6"/>
          <p:cNvSpPr>
            <a:spLocks noChangeArrowheads="1"/>
          </p:cNvSpPr>
          <p:nvPr/>
        </p:nvSpPr>
        <p:spPr bwMode="auto">
          <a:xfrm>
            <a:off x="7162800" y="914400"/>
            <a:ext cx="1752600" cy="9144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en-US" altLang="zh-TW" sz="2400" b="1" i="0">
                <a:solidFill>
                  <a:schemeClr val="tx1"/>
                </a:solidFill>
                <a:latin typeface="Times New Roman" panose="02020603050405020304" pitchFamily="18" charset="0"/>
                <a:ea typeface="新細明體" panose="02020500000000000000" pitchFamily="18" charset="-120"/>
              </a:rPr>
              <a:t>Off-line</a:t>
            </a:r>
            <a:r>
              <a:rPr lang="zh-TW" altLang="en-US" sz="2400" b="1" i="0">
                <a:solidFill>
                  <a:schemeClr val="tx1"/>
                </a:solidFill>
                <a:latin typeface="Times New Roman" panose="02020603050405020304" pitchFamily="18" charset="0"/>
                <a:ea typeface="新細明體" panose="02020500000000000000" pitchFamily="18" charset="-120"/>
              </a:rPr>
              <a:t>時間</a:t>
            </a:r>
          </a:p>
          <a:p>
            <a:pPr algn="ctr" eaLnBrk="1" hangingPunct="1"/>
            <a:r>
              <a:rPr lang="en-US" altLang="zh-TW" sz="2400" b="1" i="0">
                <a:solidFill>
                  <a:schemeClr val="tx1"/>
                </a:solidFill>
                <a:latin typeface="Times New Roman" panose="02020603050405020304" pitchFamily="18" charset="0"/>
                <a:ea typeface="新細明體" panose="02020500000000000000" pitchFamily="18" charset="-120"/>
              </a:rPr>
              <a:t>/</a:t>
            </a:r>
            <a:r>
              <a:rPr lang="zh-TW" altLang="en-US" sz="2400" b="1" i="0">
                <a:solidFill>
                  <a:schemeClr val="tx1"/>
                </a:solidFill>
                <a:latin typeface="Times New Roman" panose="02020603050405020304" pitchFamily="18" charset="0"/>
                <a:ea typeface="新細明體" panose="02020500000000000000" pitchFamily="18" charset="-120"/>
              </a:rPr>
              <a:t>意外工時</a:t>
            </a:r>
          </a:p>
        </p:txBody>
      </p:sp>
      <p:sp>
        <p:nvSpPr>
          <p:cNvPr id="26631" name="Line 7"/>
          <p:cNvSpPr>
            <a:spLocks noChangeShapeType="1"/>
          </p:cNvSpPr>
          <p:nvPr/>
        </p:nvSpPr>
        <p:spPr bwMode="auto">
          <a:xfrm>
            <a:off x="457200" y="1905000"/>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Line 8"/>
          <p:cNvSpPr>
            <a:spLocks noChangeShapeType="1"/>
          </p:cNvSpPr>
          <p:nvPr/>
        </p:nvSpPr>
        <p:spPr bwMode="auto">
          <a:xfrm>
            <a:off x="5638800" y="19050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Line 9"/>
          <p:cNvSpPr>
            <a:spLocks noChangeShapeType="1"/>
          </p:cNvSpPr>
          <p:nvPr/>
        </p:nvSpPr>
        <p:spPr bwMode="auto">
          <a:xfrm>
            <a:off x="457200" y="2438400"/>
            <a:ext cx="5181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Rectangle 10"/>
          <p:cNvSpPr>
            <a:spLocks noChangeArrowheads="1"/>
          </p:cNvSpPr>
          <p:nvPr/>
        </p:nvSpPr>
        <p:spPr bwMode="auto">
          <a:xfrm>
            <a:off x="2209800" y="2133600"/>
            <a:ext cx="1752600" cy="5334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2400" b="1" i="0">
                <a:solidFill>
                  <a:schemeClr val="tx1"/>
                </a:solidFill>
                <a:latin typeface="Times New Roman" panose="02020603050405020304" pitchFamily="18" charset="0"/>
                <a:ea typeface="新細明體" panose="02020500000000000000" pitchFamily="18" charset="-120"/>
              </a:rPr>
              <a:t>正常時間</a:t>
            </a:r>
          </a:p>
        </p:txBody>
      </p:sp>
      <p:sp>
        <p:nvSpPr>
          <p:cNvPr id="26635" name="Line 11"/>
          <p:cNvSpPr>
            <a:spLocks noChangeShapeType="1"/>
          </p:cNvSpPr>
          <p:nvPr/>
        </p:nvSpPr>
        <p:spPr bwMode="auto">
          <a:xfrm>
            <a:off x="7162800" y="1905000"/>
            <a:ext cx="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Line 12"/>
          <p:cNvSpPr>
            <a:spLocks noChangeShapeType="1"/>
          </p:cNvSpPr>
          <p:nvPr/>
        </p:nvSpPr>
        <p:spPr bwMode="auto">
          <a:xfrm>
            <a:off x="533400" y="3352800"/>
            <a:ext cx="6629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7" name="Rectangle 13"/>
          <p:cNvSpPr>
            <a:spLocks noChangeArrowheads="1"/>
          </p:cNvSpPr>
          <p:nvPr/>
        </p:nvSpPr>
        <p:spPr bwMode="auto">
          <a:xfrm>
            <a:off x="2819400" y="3048000"/>
            <a:ext cx="1981200" cy="5334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2400" b="1" i="0">
                <a:solidFill>
                  <a:schemeClr val="tx1"/>
                </a:solidFill>
                <a:latin typeface="Times New Roman" panose="02020603050405020304" pitchFamily="18" charset="0"/>
                <a:ea typeface="新細明體" panose="02020500000000000000" pitchFamily="18" charset="-120"/>
              </a:rPr>
              <a:t>標準時間 </a:t>
            </a:r>
            <a:r>
              <a:rPr lang="en-US" altLang="zh-TW" sz="2400" b="1" i="0">
                <a:solidFill>
                  <a:schemeClr val="tx1"/>
                </a:solidFill>
                <a:latin typeface="Times New Roman" panose="02020603050405020304" pitchFamily="18" charset="0"/>
                <a:ea typeface="新細明體" panose="02020500000000000000" pitchFamily="18" charset="-120"/>
              </a:rPr>
              <a:t>(UH)</a:t>
            </a:r>
          </a:p>
        </p:txBody>
      </p:sp>
      <p:sp>
        <p:nvSpPr>
          <p:cNvPr id="26638" name="Line 14"/>
          <p:cNvSpPr>
            <a:spLocks noChangeShapeType="1"/>
          </p:cNvSpPr>
          <p:nvPr/>
        </p:nvSpPr>
        <p:spPr bwMode="auto">
          <a:xfrm>
            <a:off x="8915400" y="1905000"/>
            <a:ext cx="0" cy="297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9" name="Line 15"/>
          <p:cNvSpPr>
            <a:spLocks noChangeShapeType="1"/>
          </p:cNvSpPr>
          <p:nvPr/>
        </p:nvSpPr>
        <p:spPr bwMode="auto">
          <a:xfrm>
            <a:off x="457200" y="4419600"/>
            <a:ext cx="8458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0" name="Rectangle 16"/>
          <p:cNvSpPr>
            <a:spLocks noChangeArrowheads="1"/>
          </p:cNvSpPr>
          <p:nvPr/>
        </p:nvSpPr>
        <p:spPr bwMode="auto">
          <a:xfrm>
            <a:off x="3886200" y="4114800"/>
            <a:ext cx="1905000" cy="4572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2400" b="1" i="0">
                <a:solidFill>
                  <a:schemeClr val="tx1"/>
                </a:solidFill>
                <a:latin typeface="Times New Roman" panose="02020603050405020304" pitchFamily="18" charset="0"/>
                <a:ea typeface="新細明體" panose="02020500000000000000" pitchFamily="18" charset="-120"/>
              </a:rPr>
              <a:t>會計時間 </a:t>
            </a:r>
            <a:r>
              <a:rPr lang="en-US" altLang="zh-TW" sz="2400" b="1" i="0">
                <a:solidFill>
                  <a:schemeClr val="tx1"/>
                </a:solidFill>
                <a:latin typeface="Times New Roman" panose="02020603050405020304" pitchFamily="18" charset="0"/>
                <a:ea typeface="新細明體" panose="02020500000000000000" pitchFamily="18" charset="-120"/>
              </a:rPr>
              <a:t>(AC)</a:t>
            </a:r>
          </a:p>
        </p:txBody>
      </p:sp>
      <p:sp>
        <p:nvSpPr>
          <p:cNvPr id="26641" name="Text Box 17"/>
          <p:cNvSpPr txBox="1">
            <a:spLocks noChangeArrowheads="1"/>
          </p:cNvSpPr>
          <p:nvPr/>
        </p:nvSpPr>
        <p:spPr bwMode="auto">
          <a:xfrm>
            <a:off x="3048000" y="3581400"/>
            <a:ext cx="2636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zh-TW" altLang="en-US" sz="1800" i="0">
                <a:solidFill>
                  <a:srgbClr val="000099"/>
                </a:solidFill>
                <a:latin typeface="Times New Roman" panose="02020603050405020304" pitchFamily="18" charset="0"/>
                <a:ea typeface="新細明體" panose="02020500000000000000" pitchFamily="18" charset="-120"/>
              </a:rPr>
              <a:t>正常時間* </a:t>
            </a:r>
            <a:r>
              <a:rPr lang="en-US" altLang="zh-TW" sz="1800" i="0">
                <a:solidFill>
                  <a:srgbClr val="000099"/>
                </a:solidFill>
                <a:latin typeface="Times New Roman" panose="02020603050405020304" pitchFamily="18" charset="0"/>
                <a:ea typeface="新細明體" panose="02020500000000000000" pitchFamily="18" charset="-120"/>
              </a:rPr>
              <a:t>(1 +</a:t>
            </a:r>
            <a:r>
              <a:rPr lang="zh-TW" altLang="zh-TW" sz="1800" i="0">
                <a:solidFill>
                  <a:srgbClr val="FF0000"/>
                </a:solidFill>
                <a:latin typeface="Times New Roman" panose="02020603050405020304" pitchFamily="18" charset="0"/>
                <a:ea typeface="新細明體" panose="02020500000000000000" pitchFamily="18" charset="-120"/>
              </a:rPr>
              <a:t>寬放係數</a:t>
            </a:r>
            <a:r>
              <a:rPr lang="zh-TW" altLang="zh-TW" sz="1800" i="0">
                <a:solidFill>
                  <a:srgbClr val="000099"/>
                </a:solidFill>
                <a:latin typeface="Times New Roman" panose="02020603050405020304" pitchFamily="18" charset="0"/>
                <a:ea typeface="新細明體" panose="02020500000000000000" pitchFamily="18" charset="-120"/>
              </a:rPr>
              <a:t>)</a:t>
            </a:r>
            <a:endParaRPr lang="en-US" altLang="zh-TW" sz="1800" i="0">
              <a:solidFill>
                <a:srgbClr val="000099"/>
              </a:solidFill>
              <a:latin typeface="Times New Roman" panose="02020603050405020304" pitchFamily="18" charset="0"/>
              <a:ea typeface="新細明體" panose="02020500000000000000" pitchFamily="18" charset="-120"/>
            </a:endParaRPr>
          </a:p>
        </p:txBody>
      </p:sp>
      <p:sp>
        <p:nvSpPr>
          <p:cNvPr id="26642" name="Text Box 18"/>
          <p:cNvSpPr txBox="1">
            <a:spLocks noChangeArrowheads="1"/>
          </p:cNvSpPr>
          <p:nvPr/>
        </p:nvSpPr>
        <p:spPr bwMode="auto">
          <a:xfrm>
            <a:off x="2133600" y="2667000"/>
            <a:ext cx="218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zh-TW" altLang="en-US" sz="1800" i="0">
                <a:solidFill>
                  <a:srgbClr val="000099"/>
                </a:solidFill>
                <a:latin typeface="Times New Roman" panose="02020603050405020304" pitchFamily="18" charset="0"/>
                <a:ea typeface="新細明體" panose="02020500000000000000" pitchFamily="18" charset="-120"/>
              </a:rPr>
              <a:t>觀測時間* </a:t>
            </a:r>
            <a:r>
              <a:rPr lang="zh-TW" altLang="zh-TW" sz="1800" i="0">
                <a:solidFill>
                  <a:srgbClr val="FF0000"/>
                </a:solidFill>
                <a:latin typeface="Times New Roman" panose="02020603050405020304" pitchFamily="18" charset="0"/>
                <a:ea typeface="新細明體" panose="02020500000000000000" pitchFamily="18" charset="-120"/>
              </a:rPr>
              <a:t>評比係數</a:t>
            </a:r>
            <a:endParaRPr lang="zh-TW" altLang="en-US" sz="1800" i="0">
              <a:solidFill>
                <a:srgbClr val="000099"/>
              </a:solidFill>
              <a:latin typeface="Times New Roman" panose="02020603050405020304" pitchFamily="18" charset="0"/>
              <a:ea typeface="新細明體" panose="02020500000000000000" pitchFamily="18" charset="-120"/>
            </a:endParaRPr>
          </a:p>
        </p:txBody>
      </p:sp>
      <p:sp>
        <p:nvSpPr>
          <p:cNvPr id="26643" name="Rectangle 19"/>
          <p:cNvSpPr>
            <a:spLocks noChangeArrowheads="1"/>
          </p:cNvSpPr>
          <p:nvPr/>
        </p:nvSpPr>
        <p:spPr bwMode="auto">
          <a:xfrm>
            <a:off x="762000" y="228600"/>
            <a:ext cx="2362200" cy="457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zh-TW" altLang="en-US" sz="3200" b="1" i="0">
                <a:solidFill>
                  <a:srgbClr val="FF0000"/>
                </a:solidFill>
                <a:latin typeface="Times New Roman" panose="02020603050405020304" pitchFamily="18" charset="0"/>
                <a:ea typeface="新細明體" panose="02020500000000000000" pitchFamily="18" charset="-120"/>
              </a:rPr>
              <a:t>工時架構</a:t>
            </a:r>
            <a:r>
              <a:rPr lang="en-US" altLang="zh-TW" sz="3200" b="1" i="0">
                <a:solidFill>
                  <a:srgbClr val="FF0000"/>
                </a:solidFill>
                <a:latin typeface="Times New Roman" panose="02020603050405020304" pitchFamily="18" charset="0"/>
                <a:ea typeface="新細明體" panose="02020500000000000000" pitchFamily="18" charset="-120"/>
              </a:rPr>
              <a:t>:</a:t>
            </a:r>
            <a:endParaRPr lang="zh-TW" altLang="zh-TW" sz="3200" b="1" i="0">
              <a:solidFill>
                <a:srgbClr val="FF0000"/>
              </a:solidFill>
              <a:latin typeface="Times New Roman" panose="02020603050405020304" pitchFamily="18" charset="0"/>
              <a:ea typeface="新細明體" panose="02020500000000000000" pitchFamily="18" charset="-120"/>
            </a:endParaRPr>
          </a:p>
        </p:txBody>
      </p:sp>
      <p:sp>
        <p:nvSpPr>
          <p:cNvPr id="95252" name="AutoShape 20"/>
          <p:cNvSpPr>
            <a:spLocks noChangeArrowheads="1"/>
          </p:cNvSpPr>
          <p:nvPr/>
        </p:nvSpPr>
        <p:spPr bwMode="auto">
          <a:xfrm>
            <a:off x="381000" y="228600"/>
            <a:ext cx="304800" cy="4572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6645" name="Text Box 21"/>
          <p:cNvSpPr txBox="1">
            <a:spLocks noChangeArrowheads="1"/>
          </p:cNvSpPr>
          <p:nvPr/>
        </p:nvSpPr>
        <p:spPr bwMode="auto">
          <a:xfrm>
            <a:off x="517525" y="5524500"/>
            <a:ext cx="3613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zh-TW" altLang="zh-TW" sz="1800" i="0">
                <a:solidFill>
                  <a:srgbClr val="6666FF"/>
                </a:solidFill>
                <a:latin typeface="Times New Roman" panose="02020603050405020304" pitchFamily="18" charset="0"/>
                <a:ea typeface="新細明體" panose="02020500000000000000" pitchFamily="18" charset="-120"/>
              </a:rPr>
              <a:t>評比係數: 調整為正常時間</a:t>
            </a:r>
          </a:p>
          <a:p>
            <a:pPr eaLnBrk="1" hangingPunct="1"/>
            <a:r>
              <a:rPr lang="zh-TW" altLang="zh-TW" sz="1800" i="0">
                <a:solidFill>
                  <a:srgbClr val="6666FF"/>
                </a:solidFill>
                <a:latin typeface="Times New Roman" panose="02020603050405020304" pitchFamily="18" charset="0"/>
                <a:ea typeface="新細明體" panose="02020500000000000000" pitchFamily="18" charset="-120"/>
              </a:rPr>
              <a:t>寬放係數:一般寬放 </a:t>
            </a:r>
            <a:r>
              <a:rPr lang="en-US" altLang="zh-TW" sz="1800" i="0">
                <a:solidFill>
                  <a:srgbClr val="6666FF"/>
                </a:solidFill>
                <a:latin typeface="Times New Roman" panose="02020603050405020304" pitchFamily="18" charset="0"/>
                <a:ea typeface="新細明體" panose="02020500000000000000" pitchFamily="18" charset="-120"/>
              </a:rPr>
              <a:t>&amp; NG</a:t>
            </a:r>
            <a:r>
              <a:rPr lang="zh-TW" altLang="zh-TW" sz="1800" i="0">
                <a:solidFill>
                  <a:srgbClr val="6666FF"/>
                </a:solidFill>
                <a:latin typeface="Times New Roman" panose="02020603050405020304" pitchFamily="18" charset="0"/>
                <a:ea typeface="新細明體" panose="02020500000000000000" pitchFamily="18" charset="-120"/>
              </a:rPr>
              <a:t>回饋寬放</a:t>
            </a:r>
          </a:p>
          <a:p>
            <a:pPr eaLnBrk="1" hangingPunct="1"/>
            <a:r>
              <a:rPr lang="zh-TW" altLang="zh-TW" sz="1800" i="0">
                <a:solidFill>
                  <a:srgbClr val="6666FF"/>
                </a:solidFill>
                <a:latin typeface="Times New Roman" panose="02020603050405020304" pitchFamily="18" charset="0"/>
                <a:ea typeface="新細明體" panose="02020500000000000000" pitchFamily="18" charset="-120"/>
              </a:rPr>
              <a:t>間直係數: </a:t>
            </a:r>
            <a:r>
              <a:rPr lang="en-US" altLang="zh-TW" sz="1800" i="0">
                <a:solidFill>
                  <a:srgbClr val="6666FF"/>
                </a:solidFill>
                <a:latin typeface="Times New Roman" panose="02020603050405020304" pitchFamily="18" charset="0"/>
                <a:ea typeface="新細明體" panose="02020500000000000000" pitchFamily="18" charset="-120"/>
              </a:rPr>
              <a:t>off-line/on-line</a:t>
            </a:r>
          </a:p>
          <a:p>
            <a:pPr eaLnBrk="1" hangingPunct="1"/>
            <a:r>
              <a:rPr lang="zh-TW" altLang="en-US" sz="1800" i="0">
                <a:solidFill>
                  <a:srgbClr val="6666FF"/>
                </a:solidFill>
                <a:latin typeface="Times New Roman" panose="02020603050405020304" pitchFamily="18" charset="0"/>
                <a:ea typeface="新細明體" panose="02020500000000000000" pitchFamily="18" charset="-120"/>
              </a:rPr>
              <a:t>會計係數</a:t>
            </a:r>
            <a:r>
              <a:rPr lang="en-US" altLang="zh-TW" sz="1800" i="0">
                <a:solidFill>
                  <a:srgbClr val="6666FF"/>
                </a:solidFill>
                <a:latin typeface="Times New Roman" panose="02020603050405020304" pitchFamily="18" charset="0"/>
                <a:ea typeface="新細明體" panose="02020500000000000000" pitchFamily="18" charset="-120"/>
              </a:rPr>
              <a:t>:  1/</a:t>
            </a:r>
            <a:r>
              <a:rPr lang="zh-TW" altLang="en-US" sz="1800" i="0">
                <a:solidFill>
                  <a:srgbClr val="6666FF"/>
                </a:solidFill>
                <a:latin typeface="Times New Roman" panose="02020603050405020304" pitchFamily="18" charset="0"/>
                <a:ea typeface="新細明體" panose="02020500000000000000" pitchFamily="18" charset="-120"/>
              </a:rPr>
              <a:t>生產力</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75</a:t>
            </a:fld>
            <a:endParaRPr lang="en-US"/>
          </a:p>
        </p:txBody>
      </p:sp>
    </p:spTree>
    <p:extLst>
      <p:ext uri="{BB962C8B-B14F-4D97-AF65-F5344CB8AC3E}">
        <p14:creationId xmlns:p14="http://schemas.microsoft.com/office/powerpoint/2010/main" val="2855512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1000" y="228600"/>
            <a:ext cx="2362200" cy="457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en-US" altLang="zh-TW" sz="3200" b="1" i="0">
                <a:solidFill>
                  <a:srgbClr val="FF0000"/>
                </a:solidFill>
                <a:latin typeface="Times New Roman" panose="02020603050405020304" pitchFamily="18" charset="0"/>
                <a:ea typeface="新細明體" panose="02020500000000000000" pitchFamily="18" charset="-120"/>
              </a:rPr>
              <a:t>   </a:t>
            </a:r>
            <a:r>
              <a:rPr lang="zh-TW" altLang="en-US" sz="3200" b="1" i="0">
                <a:solidFill>
                  <a:srgbClr val="FF0000"/>
                </a:solidFill>
                <a:latin typeface="Times New Roman" panose="02020603050405020304" pitchFamily="18" charset="0"/>
                <a:ea typeface="新細明體" panose="02020500000000000000" pitchFamily="18" charset="-120"/>
              </a:rPr>
              <a:t>標準工時之用途</a:t>
            </a:r>
            <a:r>
              <a:rPr lang="en-US" altLang="zh-TW" sz="3200" b="1" i="0">
                <a:solidFill>
                  <a:srgbClr val="FF0000"/>
                </a:solidFill>
                <a:latin typeface="Times New Roman" panose="02020603050405020304" pitchFamily="18" charset="0"/>
                <a:ea typeface="新細明體" panose="02020500000000000000" pitchFamily="18" charset="-120"/>
              </a:rPr>
              <a:t>:</a:t>
            </a:r>
            <a:endParaRPr lang="zh-TW" altLang="zh-TW" sz="3200" b="1" i="0">
              <a:solidFill>
                <a:srgbClr val="FF0000"/>
              </a:solidFill>
              <a:latin typeface="Times New Roman" panose="02020603050405020304" pitchFamily="18" charset="0"/>
              <a:ea typeface="新細明體" panose="02020500000000000000" pitchFamily="18" charset="-120"/>
            </a:endParaRPr>
          </a:p>
        </p:txBody>
      </p:sp>
      <p:sp>
        <p:nvSpPr>
          <p:cNvPr id="96259" name="AutoShape 3"/>
          <p:cNvSpPr>
            <a:spLocks noChangeArrowheads="1"/>
          </p:cNvSpPr>
          <p:nvPr/>
        </p:nvSpPr>
        <p:spPr bwMode="auto">
          <a:xfrm>
            <a:off x="304800" y="228600"/>
            <a:ext cx="304800" cy="4572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7652" name="Oval 4"/>
          <p:cNvSpPr>
            <a:spLocks noChangeArrowheads="1"/>
          </p:cNvSpPr>
          <p:nvPr/>
        </p:nvSpPr>
        <p:spPr bwMode="auto">
          <a:xfrm>
            <a:off x="3810000" y="2971800"/>
            <a:ext cx="1524000" cy="1295400"/>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endParaRPr lang="zh-CN" altLang="en-US" sz="2400" i="0">
              <a:solidFill>
                <a:srgbClr val="6666FF"/>
              </a:solidFill>
              <a:latin typeface="Times New Roman" panose="02020603050405020304" pitchFamily="18" charset="0"/>
              <a:ea typeface="新細明體" panose="02020500000000000000" pitchFamily="18" charset="-120"/>
            </a:endParaRPr>
          </a:p>
        </p:txBody>
      </p:sp>
      <p:sp>
        <p:nvSpPr>
          <p:cNvPr id="27653" name="Text Box 5"/>
          <p:cNvSpPr txBox="1">
            <a:spLocks noChangeArrowheads="1"/>
          </p:cNvSpPr>
          <p:nvPr/>
        </p:nvSpPr>
        <p:spPr bwMode="auto">
          <a:xfrm>
            <a:off x="3886200" y="342900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zh-TW" altLang="en-US" sz="2400" b="1" i="0">
                <a:solidFill>
                  <a:schemeClr val="tx1"/>
                </a:solidFill>
                <a:latin typeface="Times New Roman" panose="02020603050405020304" pitchFamily="18" charset="0"/>
                <a:ea typeface="新細明體" panose="02020500000000000000" pitchFamily="18" charset="-120"/>
              </a:rPr>
              <a:t>標準工時</a:t>
            </a:r>
          </a:p>
        </p:txBody>
      </p:sp>
      <p:sp>
        <p:nvSpPr>
          <p:cNvPr id="27654" name="Oval 6"/>
          <p:cNvSpPr>
            <a:spLocks noChangeArrowheads="1"/>
          </p:cNvSpPr>
          <p:nvPr/>
        </p:nvSpPr>
        <p:spPr bwMode="auto">
          <a:xfrm>
            <a:off x="4114800" y="16002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生產線</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平衡</a:t>
            </a:r>
          </a:p>
        </p:txBody>
      </p:sp>
      <p:sp>
        <p:nvSpPr>
          <p:cNvPr id="27655" name="Line 7"/>
          <p:cNvSpPr>
            <a:spLocks noChangeShapeType="1"/>
          </p:cNvSpPr>
          <p:nvPr/>
        </p:nvSpPr>
        <p:spPr bwMode="auto">
          <a:xfrm>
            <a:off x="4572000" y="2286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Oval 8"/>
          <p:cNvSpPr>
            <a:spLocks noChangeArrowheads="1"/>
          </p:cNvSpPr>
          <p:nvPr/>
        </p:nvSpPr>
        <p:spPr bwMode="auto">
          <a:xfrm>
            <a:off x="5257800" y="12192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預算與</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成本管制</a:t>
            </a:r>
          </a:p>
        </p:txBody>
      </p:sp>
      <p:sp>
        <p:nvSpPr>
          <p:cNvPr id="27657" name="Line 9"/>
          <p:cNvSpPr>
            <a:spLocks noChangeShapeType="1"/>
          </p:cNvSpPr>
          <p:nvPr/>
        </p:nvSpPr>
        <p:spPr bwMode="auto">
          <a:xfrm flipH="1">
            <a:off x="4876800" y="1828800"/>
            <a:ext cx="6096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Oval 10"/>
          <p:cNvSpPr>
            <a:spLocks noChangeArrowheads="1"/>
          </p:cNvSpPr>
          <p:nvPr/>
        </p:nvSpPr>
        <p:spPr bwMode="auto">
          <a:xfrm>
            <a:off x="5486400" y="21336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作業</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規則</a:t>
            </a:r>
          </a:p>
        </p:txBody>
      </p:sp>
      <p:sp>
        <p:nvSpPr>
          <p:cNvPr id="27659" name="Line 11"/>
          <p:cNvSpPr>
            <a:spLocks noChangeShapeType="1"/>
          </p:cNvSpPr>
          <p:nvPr/>
        </p:nvSpPr>
        <p:spPr bwMode="auto">
          <a:xfrm flipH="1">
            <a:off x="5105400" y="2743200"/>
            <a:ext cx="5334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Oval 12"/>
          <p:cNvSpPr>
            <a:spLocks noChangeArrowheads="1"/>
          </p:cNvSpPr>
          <p:nvPr/>
        </p:nvSpPr>
        <p:spPr bwMode="auto">
          <a:xfrm>
            <a:off x="7010400" y="23622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勞工</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關係</a:t>
            </a:r>
          </a:p>
        </p:txBody>
      </p:sp>
      <p:sp>
        <p:nvSpPr>
          <p:cNvPr id="27661" name="Line 13"/>
          <p:cNvSpPr>
            <a:spLocks noChangeShapeType="1"/>
          </p:cNvSpPr>
          <p:nvPr/>
        </p:nvSpPr>
        <p:spPr bwMode="auto">
          <a:xfrm flipH="1">
            <a:off x="5257800" y="2819400"/>
            <a:ext cx="17526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2" name="Oval 14"/>
          <p:cNvSpPr>
            <a:spLocks noChangeArrowheads="1"/>
          </p:cNvSpPr>
          <p:nvPr/>
        </p:nvSpPr>
        <p:spPr bwMode="auto">
          <a:xfrm>
            <a:off x="6248400" y="33528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產品</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設計</a:t>
            </a:r>
          </a:p>
        </p:txBody>
      </p:sp>
      <p:sp>
        <p:nvSpPr>
          <p:cNvPr id="27663" name="Line 15"/>
          <p:cNvSpPr>
            <a:spLocks noChangeShapeType="1"/>
          </p:cNvSpPr>
          <p:nvPr/>
        </p:nvSpPr>
        <p:spPr bwMode="auto">
          <a:xfrm>
            <a:off x="5334000" y="3657600"/>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Oval 16"/>
          <p:cNvSpPr>
            <a:spLocks noChangeArrowheads="1"/>
          </p:cNvSpPr>
          <p:nvPr/>
        </p:nvSpPr>
        <p:spPr bwMode="auto">
          <a:xfrm>
            <a:off x="7010400" y="44958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工具</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設計</a:t>
            </a:r>
          </a:p>
        </p:txBody>
      </p:sp>
      <p:sp>
        <p:nvSpPr>
          <p:cNvPr id="27665" name="Line 17"/>
          <p:cNvSpPr>
            <a:spLocks noChangeShapeType="1"/>
          </p:cNvSpPr>
          <p:nvPr/>
        </p:nvSpPr>
        <p:spPr bwMode="auto">
          <a:xfrm flipH="1" flipV="1">
            <a:off x="5181600" y="3962400"/>
            <a:ext cx="1828800" cy="76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6" name="Oval 18"/>
          <p:cNvSpPr>
            <a:spLocks noChangeArrowheads="1"/>
          </p:cNvSpPr>
          <p:nvPr/>
        </p:nvSpPr>
        <p:spPr bwMode="auto">
          <a:xfrm>
            <a:off x="5562600" y="45720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獎工</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制度</a:t>
            </a:r>
          </a:p>
        </p:txBody>
      </p:sp>
      <p:sp>
        <p:nvSpPr>
          <p:cNvPr id="27667" name="Line 19"/>
          <p:cNvSpPr>
            <a:spLocks noChangeShapeType="1"/>
          </p:cNvSpPr>
          <p:nvPr/>
        </p:nvSpPr>
        <p:spPr bwMode="auto">
          <a:xfrm>
            <a:off x="5029200" y="4114800"/>
            <a:ext cx="7620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Oval 20"/>
          <p:cNvSpPr>
            <a:spLocks noChangeArrowheads="1"/>
          </p:cNvSpPr>
          <p:nvPr/>
        </p:nvSpPr>
        <p:spPr bwMode="auto">
          <a:xfrm>
            <a:off x="5257800" y="56388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設備設計</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與選用</a:t>
            </a:r>
          </a:p>
        </p:txBody>
      </p:sp>
      <p:sp>
        <p:nvSpPr>
          <p:cNvPr id="27669" name="Line 21"/>
          <p:cNvSpPr>
            <a:spLocks noChangeShapeType="1"/>
          </p:cNvSpPr>
          <p:nvPr/>
        </p:nvSpPr>
        <p:spPr bwMode="auto">
          <a:xfrm flipH="1" flipV="1">
            <a:off x="4800600" y="4267200"/>
            <a:ext cx="838200" cy="137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Oval 22"/>
          <p:cNvSpPr>
            <a:spLocks noChangeArrowheads="1"/>
          </p:cNvSpPr>
          <p:nvPr/>
        </p:nvSpPr>
        <p:spPr bwMode="auto">
          <a:xfrm>
            <a:off x="4038600" y="49530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工廠</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佈置</a:t>
            </a:r>
          </a:p>
        </p:txBody>
      </p:sp>
      <p:sp>
        <p:nvSpPr>
          <p:cNvPr id="27671" name="Line 23"/>
          <p:cNvSpPr>
            <a:spLocks noChangeShapeType="1"/>
          </p:cNvSpPr>
          <p:nvPr/>
        </p:nvSpPr>
        <p:spPr bwMode="auto">
          <a:xfrm>
            <a:off x="4495800" y="42672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2" name="Oval 24"/>
          <p:cNvSpPr>
            <a:spLocks noChangeArrowheads="1"/>
          </p:cNvSpPr>
          <p:nvPr/>
        </p:nvSpPr>
        <p:spPr bwMode="auto">
          <a:xfrm>
            <a:off x="3124200" y="55626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人力</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預估</a:t>
            </a:r>
          </a:p>
        </p:txBody>
      </p:sp>
      <p:sp>
        <p:nvSpPr>
          <p:cNvPr id="27673" name="Line 25"/>
          <p:cNvSpPr>
            <a:spLocks noChangeShapeType="1"/>
          </p:cNvSpPr>
          <p:nvPr/>
        </p:nvSpPr>
        <p:spPr bwMode="auto">
          <a:xfrm flipV="1">
            <a:off x="3657600" y="4191000"/>
            <a:ext cx="533400" cy="1371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4" name="Oval 26"/>
          <p:cNvSpPr>
            <a:spLocks noChangeArrowheads="1"/>
          </p:cNvSpPr>
          <p:nvPr/>
        </p:nvSpPr>
        <p:spPr bwMode="auto">
          <a:xfrm>
            <a:off x="2895600" y="44196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機器</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負荷</a:t>
            </a:r>
          </a:p>
        </p:txBody>
      </p:sp>
      <p:sp>
        <p:nvSpPr>
          <p:cNvPr id="27675" name="Line 27"/>
          <p:cNvSpPr>
            <a:spLocks noChangeShapeType="1"/>
          </p:cNvSpPr>
          <p:nvPr/>
        </p:nvSpPr>
        <p:spPr bwMode="auto">
          <a:xfrm flipH="1">
            <a:off x="3657600" y="4038600"/>
            <a:ext cx="3048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6" name="Oval 28"/>
          <p:cNvSpPr>
            <a:spLocks noChangeArrowheads="1"/>
          </p:cNvSpPr>
          <p:nvPr/>
        </p:nvSpPr>
        <p:spPr bwMode="auto">
          <a:xfrm>
            <a:off x="1600200" y="45720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物料搬</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運技術</a:t>
            </a:r>
          </a:p>
        </p:txBody>
      </p:sp>
      <p:sp>
        <p:nvSpPr>
          <p:cNvPr id="27677" name="Line 29"/>
          <p:cNvSpPr>
            <a:spLocks noChangeShapeType="1"/>
          </p:cNvSpPr>
          <p:nvPr/>
        </p:nvSpPr>
        <p:spPr bwMode="auto">
          <a:xfrm flipH="1">
            <a:off x="2286000" y="3886200"/>
            <a:ext cx="1600200" cy="76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8" name="Oval 30"/>
          <p:cNvSpPr>
            <a:spLocks noChangeArrowheads="1"/>
          </p:cNvSpPr>
          <p:nvPr/>
        </p:nvSpPr>
        <p:spPr bwMode="auto">
          <a:xfrm>
            <a:off x="2057400" y="33528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訂定銷</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售價格</a:t>
            </a:r>
          </a:p>
        </p:txBody>
      </p:sp>
      <p:sp>
        <p:nvSpPr>
          <p:cNvPr id="27679" name="Line 31"/>
          <p:cNvSpPr>
            <a:spLocks noChangeShapeType="1"/>
          </p:cNvSpPr>
          <p:nvPr/>
        </p:nvSpPr>
        <p:spPr bwMode="auto">
          <a:xfrm>
            <a:off x="2971800" y="36576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0" name="Oval 32"/>
          <p:cNvSpPr>
            <a:spLocks noChangeArrowheads="1"/>
          </p:cNvSpPr>
          <p:nvPr/>
        </p:nvSpPr>
        <p:spPr bwMode="auto">
          <a:xfrm>
            <a:off x="990600" y="2362200"/>
            <a:ext cx="1066800" cy="7620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生產規劃</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與日程安排</a:t>
            </a:r>
          </a:p>
        </p:txBody>
      </p:sp>
      <p:sp>
        <p:nvSpPr>
          <p:cNvPr id="27681" name="Line 33"/>
          <p:cNvSpPr>
            <a:spLocks noChangeShapeType="1"/>
          </p:cNvSpPr>
          <p:nvPr/>
        </p:nvSpPr>
        <p:spPr bwMode="auto">
          <a:xfrm>
            <a:off x="2057400" y="2819400"/>
            <a:ext cx="17526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2" name="Oval 34"/>
          <p:cNvSpPr>
            <a:spLocks noChangeArrowheads="1"/>
          </p:cNvSpPr>
          <p:nvPr/>
        </p:nvSpPr>
        <p:spPr bwMode="auto">
          <a:xfrm>
            <a:off x="2819400" y="21336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方法</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改善</a:t>
            </a:r>
          </a:p>
        </p:txBody>
      </p:sp>
      <p:sp>
        <p:nvSpPr>
          <p:cNvPr id="27683" name="Oval 35"/>
          <p:cNvSpPr>
            <a:spLocks noChangeArrowheads="1"/>
          </p:cNvSpPr>
          <p:nvPr/>
        </p:nvSpPr>
        <p:spPr bwMode="auto">
          <a:xfrm>
            <a:off x="2971800" y="1219200"/>
            <a:ext cx="914400" cy="685800"/>
          </a:xfrm>
          <a:prstGeom prst="ellipse">
            <a:avLst/>
          </a:prstGeom>
          <a:solidFill>
            <a:srgbClr val="66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生產</a:t>
            </a:r>
          </a:p>
          <a:p>
            <a:pPr algn="ctr" eaLnBrk="1" hangingPunct="1"/>
            <a:r>
              <a:rPr lang="zh-TW" altLang="en-US" sz="1600" b="1" i="0">
                <a:solidFill>
                  <a:schemeClr val="tx1"/>
                </a:solidFill>
                <a:latin typeface="Times New Roman" panose="02020603050405020304" pitchFamily="18" charset="0"/>
                <a:ea typeface="新細明體" panose="02020500000000000000" pitchFamily="18" charset="-120"/>
              </a:rPr>
              <a:t>成本</a:t>
            </a:r>
          </a:p>
        </p:txBody>
      </p:sp>
      <p:sp>
        <p:nvSpPr>
          <p:cNvPr id="27684" name="Line 36"/>
          <p:cNvSpPr>
            <a:spLocks noChangeShapeType="1"/>
          </p:cNvSpPr>
          <p:nvPr/>
        </p:nvSpPr>
        <p:spPr bwMode="auto">
          <a:xfrm>
            <a:off x="3657600" y="1828800"/>
            <a:ext cx="60960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5" name="Line 37"/>
          <p:cNvSpPr>
            <a:spLocks noChangeShapeType="1"/>
          </p:cNvSpPr>
          <p:nvPr/>
        </p:nvSpPr>
        <p:spPr bwMode="auto">
          <a:xfrm>
            <a:off x="3581400" y="2743200"/>
            <a:ext cx="4572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76</a:t>
            </a:fld>
            <a:endParaRPr lang="en-US"/>
          </a:p>
        </p:txBody>
      </p:sp>
    </p:spTree>
    <p:extLst>
      <p:ext uri="{BB962C8B-B14F-4D97-AF65-F5344CB8AC3E}">
        <p14:creationId xmlns:p14="http://schemas.microsoft.com/office/powerpoint/2010/main" val="38968782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57200" y="304800"/>
            <a:ext cx="2362200" cy="457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en-US" altLang="zh-TW" sz="3200" b="1" i="0">
                <a:solidFill>
                  <a:srgbClr val="FF0000"/>
                </a:solidFill>
                <a:latin typeface="Times New Roman" panose="02020603050405020304" pitchFamily="18" charset="0"/>
                <a:ea typeface="新細明體" panose="02020500000000000000" pitchFamily="18" charset="-120"/>
              </a:rPr>
              <a:t>   </a:t>
            </a:r>
            <a:r>
              <a:rPr lang="zh-TW" altLang="en-US" sz="3200" b="1" i="0">
                <a:solidFill>
                  <a:srgbClr val="FF0000"/>
                </a:solidFill>
                <a:latin typeface="Times New Roman" panose="02020603050405020304" pitchFamily="18" charset="0"/>
                <a:ea typeface="新細明體" panose="02020500000000000000" pitchFamily="18" charset="-120"/>
              </a:rPr>
              <a:t>成本架構</a:t>
            </a:r>
            <a:r>
              <a:rPr lang="en-US" altLang="zh-TW" sz="3200" b="1" i="0">
                <a:solidFill>
                  <a:srgbClr val="FF0000"/>
                </a:solidFill>
                <a:latin typeface="Times New Roman" panose="02020603050405020304" pitchFamily="18" charset="0"/>
                <a:ea typeface="新細明體" panose="02020500000000000000" pitchFamily="18" charset="-120"/>
              </a:rPr>
              <a:t>:</a:t>
            </a:r>
            <a:endParaRPr lang="zh-TW" altLang="zh-TW" sz="3200" b="1" i="0">
              <a:solidFill>
                <a:srgbClr val="FF0000"/>
              </a:solidFill>
              <a:latin typeface="Times New Roman" panose="02020603050405020304" pitchFamily="18" charset="0"/>
              <a:ea typeface="新細明體" panose="02020500000000000000" pitchFamily="18" charset="-120"/>
            </a:endParaRPr>
          </a:p>
        </p:txBody>
      </p:sp>
      <p:sp>
        <p:nvSpPr>
          <p:cNvPr id="97283" name="AutoShape 3"/>
          <p:cNvSpPr>
            <a:spLocks noChangeArrowheads="1"/>
          </p:cNvSpPr>
          <p:nvPr/>
        </p:nvSpPr>
        <p:spPr bwMode="auto">
          <a:xfrm>
            <a:off x="381000" y="304800"/>
            <a:ext cx="304800" cy="4572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8676" name="AutoShape 4"/>
          <p:cNvSpPr>
            <a:spLocks noChangeArrowheads="1"/>
          </p:cNvSpPr>
          <p:nvPr/>
        </p:nvSpPr>
        <p:spPr bwMode="auto">
          <a:xfrm>
            <a:off x="2438400" y="1371600"/>
            <a:ext cx="3657600" cy="5181600"/>
          </a:xfrm>
          <a:prstGeom prst="cube">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endParaRPr lang="en-US" altLang="en-US"/>
          </a:p>
        </p:txBody>
      </p:sp>
      <p:sp>
        <p:nvSpPr>
          <p:cNvPr id="28677" name="Line 5"/>
          <p:cNvSpPr>
            <a:spLocks noChangeShapeType="1"/>
          </p:cNvSpPr>
          <p:nvPr/>
        </p:nvSpPr>
        <p:spPr bwMode="auto">
          <a:xfrm>
            <a:off x="1981200" y="2819400"/>
            <a:ext cx="320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 name="Line 6"/>
          <p:cNvSpPr>
            <a:spLocks noChangeShapeType="1"/>
          </p:cNvSpPr>
          <p:nvPr/>
        </p:nvSpPr>
        <p:spPr bwMode="auto">
          <a:xfrm>
            <a:off x="2438400" y="33528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Line 7"/>
          <p:cNvSpPr>
            <a:spLocks noChangeShapeType="1"/>
          </p:cNvSpPr>
          <p:nvPr/>
        </p:nvSpPr>
        <p:spPr bwMode="auto">
          <a:xfrm>
            <a:off x="2438400" y="38862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Line 8"/>
          <p:cNvSpPr>
            <a:spLocks noChangeShapeType="1"/>
          </p:cNvSpPr>
          <p:nvPr/>
        </p:nvSpPr>
        <p:spPr bwMode="auto">
          <a:xfrm>
            <a:off x="2438400" y="44196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Line 9"/>
          <p:cNvSpPr>
            <a:spLocks noChangeShapeType="1"/>
          </p:cNvSpPr>
          <p:nvPr/>
        </p:nvSpPr>
        <p:spPr bwMode="auto">
          <a:xfrm>
            <a:off x="2438400" y="60198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Line 10"/>
          <p:cNvSpPr>
            <a:spLocks noChangeShapeType="1"/>
          </p:cNvSpPr>
          <p:nvPr/>
        </p:nvSpPr>
        <p:spPr bwMode="auto">
          <a:xfrm>
            <a:off x="2438400" y="49530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Line 11"/>
          <p:cNvSpPr>
            <a:spLocks noChangeShapeType="1"/>
          </p:cNvSpPr>
          <p:nvPr/>
        </p:nvSpPr>
        <p:spPr bwMode="auto">
          <a:xfrm>
            <a:off x="2438400" y="54864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4" name="Line 12"/>
          <p:cNvSpPr>
            <a:spLocks noChangeShapeType="1"/>
          </p:cNvSpPr>
          <p:nvPr/>
        </p:nvSpPr>
        <p:spPr bwMode="auto">
          <a:xfrm flipV="1">
            <a:off x="5181600" y="304800"/>
            <a:ext cx="251460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5" name="Line 13"/>
          <p:cNvSpPr>
            <a:spLocks noChangeShapeType="1"/>
          </p:cNvSpPr>
          <p:nvPr/>
        </p:nvSpPr>
        <p:spPr bwMode="auto">
          <a:xfrm flipV="1">
            <a:off x="5181600" y="2438400"/>
            <a:ext cx="9144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6" name="Line 14"/>
          <p:cNvSpPr>
            <a:spLocks noChangeShapeType="1"/>
          </p:cNvSpPr>
          <p:nvPr/>
        </p:nvSpPr>
        <p:spPr bwMode="auto">
          <a:xfrm flipV="1">
            <a:off x="5181600" y="2514600"/>
            <a:ext cx="1371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7" name="Line 15"/>
          <p:cNvSpPr>
            <a:spLocks noChangeShapeType="1"/>
          </p:cNvSpPr>
          <p:nvPr/>
        </p:nvSpPr>
        <p:spPr bwMode="auto">
          <a:xfrm flipV="1">
            <a:off x="5181600" y="3505200"/>
            <a:ext cx="9144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8" name="Line 16"/>
          <p:cNvSpPr>
            <a:spLocks noChangeShapeType="1"/>
          </p:cNvSpPr>
          <p:nvPr/>
        </p:nvSpPr>
        <p:spPr bwMode="auto">
          <a:xfrm flipV="1">
            <a:off x="5181600" y="4038600"/>
            <a:ext cx="9144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9" name="Line 17"/>
          <p:cNvSpPr>
            <a:spLocks noChangeShapeType="1"/>
          </p:cNvSpPr>
          <p:nvPr/>
        </p:nvSpPr>
        <p:spPr bwMode="auto">
          <a:xfrm flipV="1">
            <a:off x="5181600" y="3048000"/>
            <a:ext cx="2359025"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0" name="Line 18"/>
          <p:cNvSpPr>
            <a:spLocks noChangeShapeType="1"/>
          </p:cNvSpPr>
          <p:nvPr/>
        </p:nvSpPr>
        <p:spPr bwMode="auto">
          <a:xfrm flipV="1">
            <a:off x="5181600" y="5105400"/>
            <a:ext cx="9144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1" name="Line 19"/>
          <p:cNvSpPr>
            <a:spLocks noChangeShapeType="1"/>
          </p:cNvSpPr>
          <p:nvPr/>
        </p:nvSpPr>
        <p:spPr bwMode="auto">
          <a:xfrm flipV="1">
            <a:off x="6096000" y="3810000"/>
            <a:ext cx="18288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2" name="Line 20"/>
          <p:cNvSpPr>
            <a:spLocks noChangeShapeType="1"/>
          </p:cNvSpPr>
          <p:nvPr/>
        </p:nvSpPr>
        <p:spPr bwMode="auto">
          <a:xfrm>
            <a:off x="6400800" y="2362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3" name="Line 21"/>
          <p:cNvSpPr>
            <a:spLocks noChangeShapeType="1"/>
          </p:cNvSpPr>
          <p:nvPr/>
        </p:nvSpPr>
        <p:spPr bwMode="auto">
          <a:xfrm flipV="1">
            <a:off x="6400800" y="1600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4" name="Text Box 22"/>
          <p:cNvSpPr txBox="1">
            <a:spLocks noChangeArrowheads="1"/>
          </p:cNvSpPr>
          <p:nvPr/>
        </p:nvSpPr>
        <p:spPr bwMode="auto">
          <a:xfrm rot="-2112508">
            <a:off x="5957888" y="1955800"/>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1600" i="0">
                <a:solidFill>
                  <a:schemeClr val="tx1"/>
                </a:solidFill>
                <a:latin typeface="Times New Roman" panose="02020603050405020304" pitchFamily="18" charset="0"/>
                <a:ea typeface="新細明體" panose="02020500000000000000" pitchFamily="18" charset="-120"/>
              </a:rPr>
              <a:t>管銷費用</a:t>
            </a:r>
          </a:p>
        </p:txBody>
      </p:sp>
      <p:sp>
        <p:nvSpPr>
          <p:cNvPr id="28695" name="Line 23"/>
          <p:cNvSpPr>
            <a:spLocks noChangeShapeType="1"/>
          </p:cNvSpPr>
          <p:nvPr/>
        </p:nvSpPr>
        <p:spPr bwMode="auto">
          <a:xfrm flipV="1">
            <a:off x="6400800" y="2667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6" name="Line 24"/>
          <p:cNvSpPr>
            <a:spLocks noChangeShapeType="1"/>
          </p:cNvSpPr>
          <p:nvPr/>
        </p:nvSpPr>
        <p:spPr bwMode="auto">
          <a:xfrm>
            <a:off x="6400800" y="3657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7" name="Text Box 25"/>
          <p:cNvSpPr txBox="1">
            <a:spLocks noChangeArrowheads="1"/>
          </p:cNvSpPr>
          <p:nvPr/>
        </p:nvSpPr>
        <p:spPr bwMode="auto">
          <a:xfrm rot="-2528773">
            <a:off x="6019800" y="31242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1800" b="1" i="0">
                <a:solidFill>
                  <a:srgbClr val="6666FF"/>
                </a:solidFill>
                <a:latin typeface="Times New Roman" panose="02020603050405020304" pitchFamily="18" charset="0"/>
                <a:ea typeface="新細明體" panose="02020500000000000000" pitchFamily="18" charset="-120"/>
              </a:rPr>
              <a:t>製造費用</a:t>
            </a:r>
          </a:p>
        </p:txBody>
      </p:sp>
      <p:sp>
        <p:nvSpPr>
          <p:cNvPr id="28698" name="Line 26"/>
          <p:cNvSpPr>
            <a:spLocks noChangeShapeType="1"/>
          </p:cNvSpPr>
          <p:nvPr/>
        </p:nvSpPr>
        <p:spPr bwMode="auto">
          <a:xfrm flipV="1">
            <a:off x="6400800" y="4267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9" name="Text Box 27"/>
          <p:cNvSpPr txBox="1">
            <a:spLocks noChangeArrowheads="1"/>
          </p:cNvSpPr>
          <p:nvPr/>
        </p:nvSpPr>
        <p:spPr bwMode="auto">
          <a:xfrm rot="-2829467">
            <a:off x="5958682" y="4401343"/>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1800" b="1" i="0">
                <a:solidFill>
                  <a:srgbClr val="FF0000"/>
                </a:solidFill>
                <a:latin typeface="Times New Roman" panose="02020603050405020304" pitchFamily="18" charset="0"/>
                <a:ea typeface="新細明體" panose="02020500000000000000" pitchFamily="18" charset="-120"/>
              </a:rPr>
              <a:t>直接成本</a:t>
            </a:r>
          </a:p>
        </p:txBody>
      </p:sp>
      <p:sp>
        <p:nvSpPr>
          <p:cNvPr id="28700" name="Line 28"/>
          <p:cNvSpPr>
            <a:spLocks noChangeShapeType="1"/>
          </p:cNvSpPr>
          <p:nvPr/>
        </p:nvSpPr>
        <p:spPr bwMode="auto">
          <a:xfrm>
            <a:off x="6400800" y="4953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1" name="Line 29"/>
          <p:cNvSpPr>
            <a:spLocks noChangeShapeType="1"/>
          </p:cNvSpPr>
          <p:nvPr/>
        </p:nvSpPr>
        <p:spPr bwMode="auto">
          <a:xfrm flipV="1">
            <a:off x="7086600" y="914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2" name="Line 30"/>
          <p:cNvSpPr>
            <a:spLocks noChangeShapeType="1"/>
          </p:cNvSpPr>
          <p:nvPr/>
        </p:nvSpPr>
        <p:spPr bwMode="auto">
          <a:xfrm>
            <a:off x="7086600" y="26670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3" name="Line 31"/>
          <p:cNvSpPr>
            <a:spLocks noChangeShapeType="1"/>
          </p:cNvSpPr>
          <p:nvPr/>
        </p:nvSpPr>
        <p:spPr bwMode="auto">
          <a:xfrm flipV="1">
            <a:off x="7086600" y="3505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4" name="Text Box 32"/>
          <p:cNvSpPr txBox="1">
            <a:spLocks noChangeArrowheads="1"/>
          </p:cNvSpPr>
          <p:nvPr/>
        </p:nvSpPr>
        <p:spPr bwMode="auto">
          <a:xfrm rot="-1902388">
            <a:off x="6642100" y="3783013"/>
            <a:ext cx="996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1600" i="0">
                <a:solidFill>
                  <a:schemeClr val="tx1"/>
                </a:solidFill>
                <a:latin typeface="Times New Roman" panose="02020603050405020304" pitchFamily="18" charset="0"/>
                <a:ea typeface="新細明體" panose="02020500000000000000" pitchFamily="18" charset="-120"/>
              </a:rPr>
              <a:t>變動成本</a:t>
            </a:r>
          </a:p>
        </p:txBody>
      </p:sp>
      <p:sp>
        <p:nvSpPr>
          <p:cNvPr id="28705" name="Line 33"/>
          <p:cNvSpPr>
            <a:spLocks noChangeShapeType="1"/>
          </p:cNvSpPr>
          <p:nvPr/>
        </p:nvSpPr>
        <p:spPr bwMode="auto">
          <a:xfrm>
            <a:off x="7086600" y="4267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6" name="Line 34"/>
          <p:cNvSpPr>
            <a:spLocks noChangeShapeType="1"/>
          </p:cNvSpPr>
          <p:nvPr/>
        </p:nvSpPr>
        <p:spPr bwMode="auto">
          <a:xfrm flipV="1">
            <a:off x="7620000" y="3810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7" name="Text Box 35"/>
          <p:cNvSpPr txBox="1">
            <a:spLocks noChangeArrowheads="1"/>
          </p:cNvSpPr>
          <p:nvPr/>
        </p:nvSpPr>
        <p:spPr bwMode="auto">
          <a:xfrm>
            <a:off x="6864350" y="1676400"/>
            <a:ext cx="428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1600" i="0">
                <a:solidFill>
                  <a:schemeClr val="tx1"/>
                </a:solidFill>
                <a:latin typeface="Times New Roman" panose="02020603050405020304" pitchFamily="18" charset="0"/>
                <a:ea typeface="新細明體" panose="02020500000000000000" pitchFamily="18" charset="-120"/>
              </a:rPr>
              <a:t>固定成本</a:t>
            </a:r>
          </a:p>
        </p:txBody>
      </p:sp>
      <p:sp>
        <p:nvSpPr>
          <p:cNvPr id="28708" name="Text Box 36"/>
          <p:cNvSpPr txBox="1">
            <a:spLocks noChangeArrowheads="1"/>
          </p:cNvSpPr>
          <p:nvPr/>
        </p:nvSpPr>
        <p:spPr bwMode="auto">
          <a:xfrm>
            <a:off x="7397750" y="1447800"/>
            <a:ext cx="428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1600" i="0">
                <a:solidFill>
                  <a:schemeClr val="tx1"/>
                </a:solidFill>
                <a:latin typeface="Times New Roman" panose="02020603050405020304" pitchFamily="18" charset="0"/>
                <a:ea typeface="新細明體" panose="02020500000000000000" pitchFamily="18" charset="-120"/>
              </a:rPr>
              <a:t>銷售成本</a:t>
            </a:r>
          </a:p>
        </p:txBody>
      </p:sp>
      <p:sp>
        <p:nvSpPr>
          <p:cNvPr id="28709" name="Line 37"/>
          <p:cNvSpPr>
            <a:spLocks noChangeShapeType="1"/>
          </p:cNvSpPr>
          <p:nvPr/>
        </p:nvSpPr>
        <p:spPr bwMode="auto">
          <a:xfrm>
            <a:off x="7620000" y="24384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0" name="Text Box 38"/>
          <p:cNvSpPr txBox="1">
            <a:spLocks noChangeArrowheads="1"/>
          </p:cNvSpPr>
          <p:nvPr/>
        </p:nvSpPr>
        <p:spPr bwMode="auto">
          <a:xfrm>
            <a:off x="3276600" y="2362200"/>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2000" i="0">
                <a:solidFill>
                  <a:schemeClr val="tx1"/>
                </a:solidFill>
                <a:latin typeface="Times New Roman" panose="02020603050405020304" pitchFamily="18" charset="0"/>
                <a:ea typeface="新細明體" panose="02020500000000000000" pitchFamily="18" charset="-120"/>
              </a:rPr>
              <a:t>利     潤</a:t>
            </a:r>
          </a:p>
        </p:txBody>
      </p:sp>
      <p:sp>
        <p:nvSpPr>
          <p:cNvPr id="28711" name="Text Box 39"/>
          <p:cNvSpPr txBox="1">
            <a:spLocks noChangeArrowheads="1"/>
          </p:cNvSpPr>
          <p:nvPr/>
        </p:nvSpPr>
        <p:spPr bwMode="auto">
          <a:xfrm>
            <a:off x="3124200" y="2895600"/>
            <a:ext cx="139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2000" i="0">
                <a:solidFill>
                  <a:schemeClr val="tx1"/>
                </a:solidFill>
                <a:latin typeface="Times New Roman" panose="02020603050405020304" pitchFamily="18" charset="0"/>
                <a:ea typeface="新細明體" panose="02020500000000000000" pitchFamily="18" charset="-120"/>
              </a:rPr>
              <a:t>銷 售 費 用</a:t>
            </a:r>
          </a:p>
        </p:txBody>
      </p:sp>
      <p:sp>
        <p:nvSpPr>
          <p:cNvPr id="28712" name="Text Box 40"/>
          <p:cNvSpPr txBox="1">
            <a:spLocks noChangeArrowheads="1"/>
          </p:cNvSpPr>
          <p:nvPr/>
        </p:nvSpPr>
        <p:spPr bwMode="auto">
          <a:xfrm>
            <a:off x="3108325" y="3443288"/>
            <a:ext cx="139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2000" i="0">
                <a:solidFill>
                  <a:schemeClr val="tx1"/>
                </a:solidFill>
                <a:latin typeface="Times New Roman" panose="02020603050405020304" pitchFamily="18" charset="0"/>
                <a:ea typeface="新細明體" panose="02020500000000000000" pitchFamily="18" charset="-120"/>
              </a:rPr>
              <a:t>管 理 費 用</a:t>
            </a:r>
          </a:p>
        </p:txBody>
      </p:sp>
      <p:sp>
        <p:nvSpPr>
          <p:cNvPr id="28713" name="Text Box 41"/>
          <p:cNvSpPr txBox="1">
            <a:spLocks noChangeArrowheads="1"/>
          </p:cNvSpPr>
          <p:nvPr/>
        </p:nvSpPr>
        <p:spPr bwMode="auto">
          <a:xfrm>
            <a:off x="2819400" y="3962400"/>
            <a:ext cx="196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2000" b="1" i="0">
                <a:solidFill>
                  <a:srgbClr val="6666FF"/>
                </a:solidFill>
                <a:latin typeface="Times New Roman" panose="02020603050405020304" pitchFamily="18" charset="0"/>
                <a:ea typeface="新細明體" panose="02020500000000000000" pitchFamily="18" charset="-120"/>
              </a:rPr>
              <a:t>折舊及雜項費用</a:t>
            </a:r>
          </a:p>
        </p:txBody>
      </p:sp>
      <p:sp>
        <p:nvSpPr>
          <p:cNvPr id="28714" name="Text Box 42"/>
          <p:cNvSpPr txBox="1">
            <a:spLocks noChangeArrowheads="1"/>
          </p:cNvSpPr>
          <p:nvPr/>
        </p:nvSpPr>
        <p:spPr bwMode="auto">
          <a:xfrm>
            <a:off x="3124200" y="4495800"/>
            <a:ext cx="139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2000" b="1" i="0">
                <a:solidFill>
                  <a:srgbClr val="6666FF"/>
                </a:solidFill>
                <a:latin typeface="Times New Roman" panose="02020603050405020304" pitchFamily="18" charset="0"/>
                <a:ea typeface="新細明體" panose="02020500000000000000" pitchFamily="18" charset="-120"/>
              </a:rPr>
              <a:t>間 接 材 料</a:t>
            </a:r>
          </a:p>
        </p:txBody>
      </p:sp>
      <p:sp>
        <p:nvSpPr>
          <p:cNvPr id="28715" name="Text Box 43"/>
          <p:cNvSpPr txBox="1">
            <a:spLocks noChangeArrowheads="1"/>
          </p:cNvSpPr>
          <p:nvPr/>
        </p:nvSpPr>
        <p:spPr bwMode="auto">
          <a:xfrm>
            <a:off x="3124200" y="5029200"/>
            <a:ext cx="1385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2000" b="1" i="0">
                <a:solidFill>
                  <a:srgbClr val="6666FF"/>
                </a:solidFill>
                <a:latin typeface="Times New Roman" panose="02020603050405020304" pitchFamily="18" charset="0"/>
                <a:ea typeface="新細明體" panose="02020500000000000000" pitchFamily="18" charset="-120"/>
              </a:rPr>
              <a:t>間 接 員 工</a:t>
            </a:r>
          </a:p>
        </p:txBody>
      </p:sp>
      <p:sp>
        <p:nvSpPr>
          <p:cNvPr id="28716" name="Text Box 44"/>
          <p:cNvSpPr txBox="1">
            <a:spLocks noChangeArrowheads="1"/>
          </p:cNvSpPr>
          <p:nvPr/>
        </p:nvSpPr>
        <p:spPr bwMode="auto">
          <a:xfrm>
            <a:off x="3124200" y="5562600"/>
            <a:ext cx="1385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2000" b="1" i="0">
                <a:solidFill>
                  <a:srgbClr val="FF0000"/>
                </a:solidFill>
                <a:latin typeface="Times New Roman" panose="02020603050405020304" pitchFamily="18" charset="0"/>
                <a:ea typeface="新細明體" panose="02020500000000000000" pitchFamily="18" charset="-120"/>
              </a:rPr>
              <a:t>直 接 員 工</a:t>
            </a:r>
          </a:p>
        </p:txBody>
      </p:sp>
      <p:sp>
        <p:nvSpPr>
          <p:cNvPr id="28717" name="Text Box 45"/>
          <p:cNvSpPr txBox="1">
            <a:spLocks noChangeArrowheads="1"/>
          </p:cNvSpPr>
          <p:nvPr/>
        </p:nvSpPr>
        <p:spPr bwMode="auto">
          <a:xfrm>
            <a:off x="3124200" y="6096000"/>
            <a:ext cx="139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2000" i="0">
                <a:solidFill>
                  <a:schemeClr val="tx1"/>
                </a:solidFill>
                <a:latin typeface="Times New Roman" panose="02020603050405020304" pitchFamily="18" charset="0"/>
                <a:ea typeface="新細明體" panose="02020500000000000000" pitchFamily="18" charset="-120"/>
              </a:rPr>
              <a:t>直 接 材 料</a:t>
            </a:r>
          </a:p>
        </p:txBody>
      </p:sp>
      <p:sp>
        <p:nvSpPr>
          <p:cNvPr id="28718" name="Line 46"/>
          <p:cNvSpPr>
            <a:spLocks noChangeShapeType="1"/>
          </p:cNvSpPr>
          <p:nvPr/>
        </p:nvSpPr>
        <p:spPr bwMode="auto">
          <a:xfrm flipH="1">
            <a:off x="1524000" y="22860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9" name="Line 47"/>
          <p:cNvSpPr>
            <a:spLocks noChangeShapeType="1"/>
          </p:cNvSpPr>
          <p:nvPr/>
        </p:nvSpPr>
        <p:spPr bwMode="auto">
          <a:xfrm flipH="1">
            <a:off x="1447800" y="65532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0" name="Line 48"/>
          <p:cNvSpPr>
            <a:spLocks noChangeShapeType="1"/>
          </p:cNvSpPr>
          <p:nvPr/>
        </p:nvSpPr>
        <p:spPr bwMode="auto">
          <a:xfrm>
            <a:off x="2133600" y="5105400"/>
            <a:ext cx="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1" name="Line 49"/>
          <p:cNvSpPr>
            <a:spLocks noChangeShapeType="1"/>
          </p:cNvSpPr>
          <p:nvPr/>
        </p:nvSpPr>
        <p:spPr bwMode="auto">
          <a:xfrm flipV="1">
            <a:off x="2133600" y="2819400"/>
            <a:ext cx="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2" name="Text Box 50"/>
          <p:cNvSpPr txBox="1">
            <a:spLocks noChangeArrowheads="1"/>
          </p:cNvSpPr>
          <p:nvPr/>
        </p:nvSpPr>
        <p:spPr bwMode="auto">
          <a:xfrm>
            <a:off x="1905000" y="4267200"/>
            <a:ext cx="4889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2000" i="0">
                <a:solidFill>
                  <a:schemeClr val="tx1"/>
                </a:solidFill>
                <a:latin typeface="Times New Roman" panose="02020603050405020304" pitchFamily="18" charset="0"/>
                <a:ea typeface="新細明體" panose="02020500000000000000" pitchFamily="18" charset="-120"/>
              </a:rPr>
              <a:t>成   本</a:t>
            </a:r>
          </a:p>
        </p:txBody>
      </p:sp>
      <p:sp>
        <p:nvSpPr>
          <p:cNvPr id="28723" name="Line 51"/>
          <p:cNvSpPr>
            <a:spLocks noChangeShapeType="1"/>
          </p:cNvSpPr>
          <p:nvPr/>
        </p:nvSpPr>
        <p:spPr bwMode="auto">
          <a:xfrm flipV="1">
            <a:off x="1676400" y="2286000"/>
            <a:ext cx="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4" name="Text Box 52"/>
          <p:cNvSpPr txBox="1">
            <a:spLocks noChangeArrowheads="1"/>
          </p:cNvSpPr>
          <p:nvPr/>
        </p:nvSpPr>
        <p:spPr bwMode="auto">
          <a:xfrm>
            <a:off x="1447800" y="4114800"/>
            <a:ext cx="45878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kumimoji="0" lang="zh-TW" altLang="en-US" sz="1800" i="0">
                <a:solidFill>
                  <a:schemeClr val="tx1"/>
                </a:solidFill>
                <a:latin typeface="Times New Roman" panose="02020603050405020304" pitchFamily="18" charset="0"/>
                <a:ea typeface="新細明體" panose="02020500000000000000" pitchFamily="18" charset="-120"/>
              </a:rPr>
              <a:t>售   價</a:t>
            </a:r>
          </a:p>
        </p:txBody>
      </p:sp>
      <p:sp>
        <p:nvSpPr>
          <p:cNvPr id="28725" name="Line 53"/>
          <p:cNvSpPr>
            <a:spLocks noChangeShapeType="1"/>
          </p:cNvSpPr>
          <p:nvPr/>
        </p:nvSpPr>
        <p:spPr bwMode="auto">
          <a:xfrm>
            <a:off x="1676400" y="48768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77</a:t>
            </a:fld>
            <a:endParaRPr lang="en-US"/>
          </a:p>
        </p:txBody>
      </p:sp>
    </p:spTree>
    <p:extLst>
      <p:ext uri="{BB962C8B-B14F-4D97-AF65-F5344CB8AC3E}">
        <p14:creationId xmlns:p14="http://schemas.microsoft.com/office/powerpoint/2010/main" val="501358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p:cNvGrpSpPr>
            <a:grpSpLocks/>
          </p:cNvGrpSpPr>
          <p:nvPr/>
        </p:nvGrpSpPr>
        <p:grpSpPr bwMode="auto">
          <a:xfrm>
            <a:off x="1066800" y="2133600"/>
            <a:ext cx="7704138" cy="1428750"/>
            <a:chOff x="384" y="528"/>
            <a:chExt cx="4853" cy="900"/>
          </a:xfrm>
        </p:grpSpPr>
        <p:sp>
          <p:nvSpPr>
            <p:cNvPr id="22562" name="Rectangle 4"/>
            <p:cNvSpPr>
              <a:spLocks noChangeArrowheads="1"/>
            </p:cNvSpPr>
            <p:nvPr/>
          </p:nvSpPr>
          <p:spPr bwMode="auto">
            <a:xfrm>
              <a:off x="384" y="528"/>
              <a:ext cx="4853" cy="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endParaRPr lang="en-US" altLang="en-US"/>
            </a:p>
          </p:txBody>
        </p:sp>
        <p:sp>
          <p:nvSpPr>
            <p:cNvPr id="22563" name="Text Box 5"/>
            <p:cNvSpPr txBox="1">
              <a:spLocks noChangeArrowheads="1"/>
            </p:cNvSpPr>
            <p:nvPr/>
          </p:nvSpPr>
          <p:spPr bwMode="auto">
            <a:xfrm>
              <a:off x="486" y="612"/>
              <a:ext cx="4575" cy="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1900" i="0">
                  <a:solidFill>
                    <a:schemeClr val="tx1"/>
                  </a:solidFill>
                  <a:latin typeface="Times New Roman" panose="02020603050405020304" pitchFamily="18" charset="0"/>
                  <a:ea typeface="新細明體" panose="02020500000000000000" pitchFamily="18" charset="-120"/>
                </a:rPr>
                <a:t>標準工時 </a:t>
              </a:r>
              <a:r>
                <a:rPr lang="en-US" altLang="zh-TW" sz="1900" i="0">
                  <a:solidFill>
                    <a:schemeClr val="tx1"/>
                  </a:solidFill>
                  <a:latin typeface="Times New Roman" panose="02020603050405020304" pitchFamily="18" charset="0"/>
                  <a:ea typeface="新細明體" panose="02020500000000000000" pitchFamily="18" charset="-120"/>
                </a:rPr>
                <a:t>= </a:t>
              </a:r>
              <a:r>
                <a:rPr lang="zh-TW" altLang="en-US" sz="1900" b="1" i="0">
                  <a:solidFill>
                    <a:schemeClr val="folHlink"/>
                  </a:solidFill>
                  <a:latin typeface="Times New Roman" panose="02020603050405020304" pitchFamily="18" charset="0"/>
                  <a:ea typeface="新細明體" panose="02020500000000000000" pitchFamily="18" charset="-120"/>
                </a:rPr>
                <a:t>觀測時間 </a:t>
              </a:r>
              <a:r>
                <a:rPr lang="en-US" altLang="zh-TW" sz="1900" b="1" i="0">
                  <a:solidFill>
                    <a:schemeClr val="folHlink"/>
                  </a:solidFill>
                  <a:latin typeface="Times New Roman" panose="02020603050405020304" pitchFamily="18" charset="0"/>
                  <a:ea typeface="新細明體" panose="02020500000000000000" pitchFamily="18" charset="-120"/>
                </a:rPr>
                <a:t>x </a:t>
              </a:r>
              <a:r>
                <a:rPr lang="zh-TW" altLang="en-US" sz="1900" b="1" i="0">
                  <a:solidFill>
                    <a:schemeClr val="folHlink"/>
                  </a:solidFill>
                  <a:latin typeface="Times New Roman" panose="02020603050405020304" pitchFamily="18" charset="0"/>
                  <a:ea typeface="新細明體" panose="02020500000000000000" pitchFamily="18" charset="-120"/>
                </a:rPr>
                <a:t>評比係數</a:t>
              </a:r>
              <a:r>
                <a:rPr lang="zh-TW" altLang="en-US" sz="1900" i="0">
                  <a:solidFill>
                    <a:schemeClr val="tx1"/>
                  </a:solidFill>
                  <a:latin typeface="Times New Roman" panose="02020603050405020304" pitchFamily="18" charset="0"/>
                  <a:ea typeface="新細明體" panose="02020500000000000000" pitchFamily="18" charset="-120"/>
                </a:rPr>
                <a:t> </a:t>
              </a:r>
              <a:r>
                <a:rPr lang="en-US" altLang="zh-TW" sz="1900" i="0">
                  <a:solidFill>
                    <a:schemeClr val="tx1"/>
                  </a:solidFill>
                  <a:latin typeface="Times New Roman" panose="02020603050405020304" pitchFamily="18" charset="0"/>
                  <a:ea typeface="新細明體" panose="02020500000000000000" pitchFamily="18" charset="-120"/>
                </a:rPr>
                <a:t>+ </a:t>
              </a:r>
              <a:r>
                <a:rPr lang="zh-TW" altLang="en-US" sz="1900" i="0">
                  <a:solidFill>
                    <a:schemeClr val="tx1"/>
                  </a:solidFill>
                  <a:latin typeface="Times New Roman" panose="02020603050405020304" pitchFamily="18" charset="0"/>
                  <a:ea typeface="新細明體" panose="02020500000000000000" pitchFamily="18" charset="-120"/>
                </a:rPr>
                <a:t>寬放</a:t>
              </a:r>
            </a:p>
            <a:p>
              <a:pPr eaLnBrk="1" hangingPunct="1">
                <a:spcBef>
                  <a:spcPct val="50000"/>
                </a:spcBef>
              </a:pPr>
              <a:r>
                <a:rPr lang="zh-TW" altLang="en-US" sz="1900" i="0">
                  <a:solidFill>
                    <a:schemeClr val="tx1"/>
                  </a:solidFill>
                  <a:latin typeface="Times New Roman" panose="02020603050405020304" pitchFamily="18" charset="0"/>
                  <a:ea typeface="新細明體" panose="02020500000000000000" pitchFamily="18" charset="-120"/>
                </a:rPr>
                <a:t>                 </a:t>
              </a:r>
              <a:r>
                <a:rPr lang="en-US" altLang="zh-TW" sz="1900" i="0">
                  <a:solidFill>
                    <a:schemeClr val="tx1"/>
                  </a:solidFill>
                  <a:latin typeface="Times New Roman" panose="02020603050405020304" pitchFamily="18" charset="0"/>
                  <a:ea typeface="新細明體" panose="02020500000000000000" pitchFamily="18" charset="-120"/>
                </a:rPr>
                <a:t>= </a:t>
              </a:r>
              <a:r>
                <a:rPr lang="zh-TW" altLang="en-US" sz="1900" b="1" i="0">
                  <a:solidFill>
                    <a:schemeClr val="folHlink"/>
                  </a:solidFill>
                  <a:latin typeface="Times New Roman" panose="02020603050405020304" pitchFamily="18" charset="0"/>
                  <a:ea typeface="新細明體" panose="02020500000000000000" pitchFamily="18" charset="-120"/>
                </a:rPr>
                <a:t>正常時間 </a:t>
              </a:r>
              <a:r>
                <a:rPr lang="zh-TW" altLang="zh-TW" sz="1900" i="0">
                  <a:solidFill>
                    <a:schemeClr val="tx1"/>
                  </a:solidFill>
                  <a:latin typeface="Times New Roman" panose="02020603050405020304" pitchFamily="18" charset="0"/>
                  <a:ea typeface="新細明體" panose="02020500000000000000" pitchFamily="18" charset="-120"/>
                </a:rPr>
                <a:t>+ </a:t>
              </a:r>
              <a:r>
                <a:rPr lang="zh-TW" altLang="en-US" sz="1900" i="0">
                  <a:solidFill>
                    <a:schemeClr val="tx1"/>
                  </a:solidFill>
                  <a:latin typeface="Times New Roman" panose="02020603050405020304" pitchFamily="18" charset="0"/>
                  <a:ea typeface="新細明體" panose="02020500000000000000" pitchFamily="18" charset="-120"/>
                </a:rPr>
                <a:t>寬放時間</a:t>
              </a:r>
            </a:p>
            <a:p>
              <a:pPr eaLnBrk="1" hangingPunct="1">
                <a:spcBef>
                  <a:spcPct val="50000"/>
                </a:spcBef>
              </a:pPr>
              <a:r>
                <a:rPr lang="zh-TW" altLang="en-US" sz="1900" i="0">
                  <a:solidFill>
                    <a:schemeClr val="tx1"/>
                  </a:solidFill>
                  <a:latin typeface="Times New Roman" panose="02020603050405020304" pitchFamily="18" charset="0"/>
                  <a:ea typeface="新細明體" panose="02020500000000000000" pitchFamily="18" charset="-120"/>
                </a:rPr>
                <a:t>                 </a:t>
              </a:r>
              <a:r>
                <a:rPr lang="en-US" altLang="zh-TW" sz="1900" i="0">
                  <a:solidFill>
                    <a:schemeClr val="tx1"/>
                  </a:solidFill>
                  <a:latin typeface="Times New Roman" panose="02020603050405020304" pitchFamily="18" charset="0"/>
                  <a:ea typeface="新細明體" panose="02020500000000000000" pitchFamily="18" charset="-120"/>
                </a:rPr>
                <a:t>= </a:t>
              </a:r>
              <a:r>
                <a:rPr lang="zh-TW" altLang="en-US" sz="1900" i="0">
                  <a:solidFill>
                    <a:schemeClr val="tx1"/>
                  </a:solidFill>
                  <a:latin typeface="Times New Roman" panose="02020603050405020304" pitchFamily="18" charset="0"/>
                  <a:ea typeface="新細明體" panose="02020500000000000000" pitchFamily="18" charset="-120"/>
                </a:rPr>
                <a:t>正常時間  </a:t>
              </a:r>
              <a:r>
                <a:rPr lang="en-US" altLang="zh-TW" sz="1900" i="0">
                  <a:solidFill>
                    <a:schemeClr val="tx1"/>
                  </a:solidFill>
                  <a:latin typeface="Times New Roman" panose="02020603050405020304" pitchFamily="18" charset="0"/>
                  <a:ea typeface="新細明體" panose="02020500000000000000" pitchFamily="18" charset="-120"/>
                </a:rPr>
                <a:t>(1 + </a:t>
              </a:r>
              <a:r>
                <a:rPr lang="zh-TW" altLang="en-US" sz="1900" i="0">
                  <a:solidFill>
                    <a:schemeClr val="tx1"/>
                  </a:solidFill>
                  <a:latin typeface="Times New Roman" panose="02020603050405020304" pitchFamily="18" charset="0"/>
                  <a:ea typeface="新細明體" panose="02020500000000000000" pitchFamily="18" charset="-120"/>
                </a:rPr>
                <a:t>寬放率</a:t>
              </a:r>
              <a:r>
                <a:rPr lang="en-US" altLang="zh-TW" sz="1900" i="0">
                  <a:solidFill>
                    <a:schemeClr val="tx1"/>
                  </a:solidFill>
                  <a:latin typeface="Times New Roman" panose="02020603050405020304" pitchFamily="18" charset="0"/>
                  <a:ea typeface="新細明體" panose="02020500000000000000" pitchFamily="18" charset="-120"/>
                </a:rPr>
                <a:t>)</a:t>
              </a:r>
              <a:endParaRPr lang="zh-TW" altLang="zh-TW" sz="1900" i="0">
                <a:solidFill>
                  <a:schemeClr val="tx1"/>
                </a:solidFill>
                <a:latin typeface="Times New Roman" panose="02020603050405020304" pitchFamily="18" charset="0"/>
                <a:ea typeface="新細明體" panose="02020500000000000000" pitchFamily="18" charset="-120"/>
              </a:endParaRPr>
            </a:p>
          </p:txBody>
        </p:sp>
      </p:grpSp>
      <p:grpSp>
        <p:nvGrpSpPr>
          <p:cNvPr id="103430" name="Group 6"/>
          <p:cNvGrpSpPr>
            <a:grpSpLocks/>
          </p:cNvGrpSpPr>
          <p:nvPr/>
        </p:nvGrpSpPr>
        <p:grpSpPr bwMode="auto">
          <a:xfrm>
            <a:off x="1524000" y="3657600"/>
            <a:ext cx="6781800" cy="2935288"/>
            <a:chOff x="960" y="2112"/>
            <a:chExt cx="4272" cy="1849"/>
          </a:xfrm>
        </p:grpSpPr>
        <p:sp>
          <p:nvSpPr>
            <p:cNvPr id="22534" name="Text Box 7"/>
            <p:cNvSpPr txBox="1">
              <a:spLocks noChangeArrowheads="1"/>
            </p:cNvSpPr>
            <p:nvPr/>
          </p:nvSpPr>
          <p:spPr bwMode="auto">
            <a:xfrm>
              <a:off x="1152" y="2112"/>
              <a:ext cx="3537"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eaLnBrk="1" hangingPunct="1">
                <a:spcBef>
                  <a:spcPct val="50000"/>
                </a:spcBef>
              </a:pPr>
              <a:r>
                <a:rPr lang="zh-TW" altLang="en-US" sz="2300" b="1" i="0" u="sng">
                  <a:solidFill>
                    <a:schemeClr val="tx1"/>
                  </a:solidFill>
                  <a:latin typeface="Times New Roman" panose="02020603050405020304" pitchFamily="18" charset="0"/>
                  <a:ea typeface="新細明體" panose="02020500000000000000" pitchFamily="18" charset="-120"/>
                </a:rPr>
                <a:t>標準工時的結構</a:t>
              </a:r>
              <a:endParaRPr lang="zh-TW" altLang="en-US" sz="2300" i="0" u="sng">
                <a:solidFill>
                  <a:schemeClr val="tx1"/>
                </a:solidFill>
                <a:latin typeface="Times New Roman" panose="02020603050405020304" pitchFamily="18" charset="0"/>
                <a:ea typeface="新細明體" panose="02020500000000000000" pitchFamily="18" charset="-120"/>
              </a:endParaRPr>
            </a:p>
          </p:txBody>
        </p:sp>
        <p:sp>
          <p:nvSpPr>
            <p:cNvPr id="22535" name="Rectangle 8"/>
            <p:cNvSpPr>
              <a:spLocks noChangeArrowheads="1"/>
            </p:cNvSpPr>
            <p:nvPr/>
          </p:nvSpPr>
          <p:spPr bwMode="auto">
            <a:xfrm>
              <a:off x="960" y="2508"/>
              <a:ext cx="195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endParaRPr lang="en-US" altLang="en-US"/>
            </a:p>
          </p:txBody>
        </p:sp>
        <p:sp>
          <p:nvSpPr>
            <p:cNvPr id="22536" name="Rectangle 9"/>
            <p:cNvSpPr>
              <a:spLocks noChangeArrowheads="1"/>
            </p:cNvSpPr>
            <p:nvPr/>
          </p:nvSpPr>
          <p:spPr bwMode="auto">
            <a:xfrm>
              <a:off x="2918" y="2508"/>
              <a:ext cx="1178"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endParaRPr lang="en-US" altLang="en-US"/>
            </a:p>
          </p:txBody>
        </p:sp>
        <p:sp>
          <p:nvSpPr>
            <p:cNvPr id="22537" name="Rectangle 10"/>
            <p:cNvSpPr>
              <a:spLocks noChangeArrowheads="1"/>
            </p:cNvSpPr>
            <p:nvPr/>
          </p:nvSpPr>
          <p:spPr bwMode="auto">
            <a:xfrm>
              <a:off x="4096" y="2508"/>
              <a:ext cx="1136" cy="2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endParaRPr lang="en-US" altLang="en-US"/>
            </a:p>
          </p:txBody>
        </p:sp>
        <p:sp>
          <p:nvSpPr>
            <p:cNvPr id="22538" name="Line 11"/>
            <p:cNvSpPr>
              <a:spLocks noChangeShapeType="1"/>
            </p:cNvSpPr>
            <p:nvPr/>
          </p:nvSpPr>
          <p:spPr bwMode="auto">
            <a:xfrm flipH="1">
              <a:off x="960" y="2736"/>
              <a:ext cx="0"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9" name="Line 12"/>
            <p:cNvSpPr>
              <a:spLocks noChangeShapeType="1"/>
            </p:cNvSpPr>
            <p:nvPr/>
          </p:nvSpPr>
          <p:spPr bwMode="auto">
            <a:xfrm>
              <a:off x="2918" y="272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Line 13"/>
            <p:cNvSpPr>
              <a:spLocks noChangeShapeType="1"/>
            </p:cNvSpPr>
            <p:nvPr/>
          </p:nvSpPr>
          <p:spPr bwMode="auto">
            <a:xfrm>
              <a:off x="2918" y="2724"/>
              <a:ext cx="0" cy="2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Line 14"/>
            <p:cNvSpPr>
              <a:spLocks noChangeShapeType="1"/>
            </p:cNvSpPr>
            <p:nvPr/>
          </p:nvSpPr>
          <p:spPr bwMode="auto">
            <a:xfrm>
              <a:off x="977" y="2904"/>
              <a:ext cx="555"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Text Box 15"/>
            <p:cNvSpPr txBox="1">
              <a:spLocks noChangeArrowheads="1"/>
            </p:cNvSpPr>
            <p:nvPr/>
          </p:nvSpPr>
          <p:spPr bwMode="auto">
            <a:xfrm>
              <a:off x="1584" y="2832"/>
              <a:ext cx="1039"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1400" i="0">
                  <a:solidFill>
                    <a:schemeClr val="tx1"/>
                  </a:solidFill>
                  <a:latin typeface="Times New Roman" panose="02020603050405020304" pitchFamily="18" charset="0"/>
                  <a:ea typeface="新細明體" panose="02020500000000000000" pitchFamily="18" charset="-120"/>
                </a:rPr>
                <a:t>觀測時間</a:t>
              </a:r>
            </a:p>
          </p:txBody>
        </p:sp>
        <p:sp>
          <p:nvSpPr>
            <p:cNvPr id="22543" name="Line 16"/>
            <p:cNvSpPr>
              <a:spLocks noChangeShapeType="1"/>
            </p:cNvSpPr>
            <p:nvPr/>
          </p:nvSpPr>
          <p:spPr bwMode="auto">
            <a:xfrm>
              <a:off x="2225" y="2904"/>
              <a:ext cx="693"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Text Box 17"/>
            <p:cNvSpPr txBox="1">
              <a:spLocks noChangeArrowheads="1"/>
            </p:cNvSpPr>
            <p:nvPr/>
          </p:nvSpPr>
          <p:spPr bwMode="auto">
            <a:xfrm>
              <a:off x="3120" y="2736"/>
              <a:ext cx="832"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1400" i="0">
                  <a:solidFill>
                    <a:schemeClr val="tx1"/>
                  </a:solidFill>
                  <a:latin typeface="Times New Roman" panose="02020603050405020304" pitchFamily="18" charset="0"/>
                  <a:ea typeface="新細明體" panose="02020500000000000000" pitchFamily="18" charset="-120"/>
                </a:rPr>
                <a:t>以評比的</a:t>
              </a:r>
            </a:p>
            <a:p>
              <a:pPr eaLnBrk="1" hangingPunct="1">
                <a:lnSpc>
                  <a:spcPct val="50000"/>
                </a:lnSpc>
                <a:spcBef>
                  <a:spcPct val="50000"/>
                </a:spcBef>
              </a:pPr>
              <a:r>
                <a:rPr lang="zh-TW" altLang="en-US" sz="1400" i="0">
                  <a:solidFill>
                    <a:schemeClr val="tx1"/>
                  </a:solidFill>
                  <a:latin typeface="Times New Roman" panose="02020603050405020304" pitchFamily="18" charset="0"/>
                  <a:ea typeface="新細明體" panose="02020500000000000000" pitchFamily="18" charset="-120"/>
                </a:rPr>
                <a:t>修正部份</a:t>
              </a:r>
            </a:p>
          </p:txBody>
        </p:sp>
        <p:sp>
          <p:nvSpPr>
            <p:cNvPr id="22545" name="Line 18"/>
            <p:cNvSpPr>
              <a:spLocks noChangeShapeType="1"/>
            </p:cNvSpPr>
            <p:nvPr/>
          </p:nvSpPr>
          <p:spPr bwMode="auto">
            <a:xfrm>
              <a:off x="2918" y="2904"/>
              <a:ext cx="208"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6" name="Line 19"/>
            <p:cNvSpPr>
              <a:spLocks noChangeShapeType="1"/>
            </p:cNvSpPr>
            <p:nvPr/>
          </p:nvSpPr>
          <p:spPr bwMode="auto">
            <a:xfrm>
              <a:off x="3819" y="2904"/>
              <a:ext cx="27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Line 20"/>
            <p:cNvSpPr>
              <a:spLocks noChangeShapeType="1"/>
            </p:cNvSpPr>
            <p:nvPr/>
          </p:nvSpPr>
          <p:spPr bwMode="auto">
            <a:xfrm>
              <a:off x="4096" y="2724"/>
              <a:ext cx="0" cy="3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Line 21"/>
            <p:cNvSpPr>
              <a:spLocks noChangeShapeType="1"/>
            </p:cNvSpPr>
            <p:nvPr/>
          </p:nvSpPr>
          <p:spPr bwMode="auto">
            <a:xfrm>
              <a:off x="4096" y="2904"/>
              <a:ext cx="278"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Text Box 22"/>
            <p:cNvSpPr txBox="1">
              <a:spLocks noChangeArrowheads="1"/>
            </p:cNvSpPr>
            <p:nvPr/>
          </p:nvSpPr>
          <p:spPr bwMode="auto">
            <a:xfrm>
              <a:off x="4368" y="2832"/>
              <a:ext cx="832"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1400" i="0">
                  <a:solidFill>
                    <a:schemeClr val="tx1"/>
                  </a:solidFill>
                  <a:latin typeface="Times New Roman" panose="02020603050405020304" pitchFamily="18" charset="0"/>
                  <a:ea typeface="新細明體" panose="02020500000000000000" pitchFamily="18" charset="-120"/>
                </a:rPr>
                <a:t>寬放時間</a:t>
              </a:r>
            </a:p>
          </p:txBody>
        </p:sp>
        <p:sp>
          <p:nvSpPr>
            <p:cNvPr id="22550" name="Line 23"/>
            <p:cNvSpPr>
              <a:spLocks noChangeShapeType="1"/>
            </p:cNvSpPr>
            <p:nvPr/>
          </p:nvSpPr>
          <p:spPr bwMode="auto">
            <a:xfrm>
              <a:off x="4929" y="2904"/>
              <a:ext cx="27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4"/>
            <p:cNvSpPr>
              <a:spLocks noChangeShapeType="1"/>
            </p:cNvSpPr>
            <p:nvPr/>
          </p:nvSpPr>
          <p:spPr bwMode="auto">
            <a:xfrm>
              <a:off x="5232" y="2736"/>
              <a:ext cx="0" cy="8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2" name="Line 25"/>
            <p:cNvSpPr>
              <a:spLocks noChangeShapeType="1"/>
            </p:cNvSpPr>
            <p:nvPr/>
          </p:nvSpPr>
          <p:spPr bwMode="auto">
            <a:xfrm>
              <a:off x="977" y="3120"/>
              <a:ext cx="1179"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Text Box 26"/>
            <p:cNvSpPr txBox="1">
              <a:spLocks noChangeArrowheads="1"/>
            </p:cNvSpPr>
            <p:nvPr/>
          </p:nvSpPr>
          <p:spPr bwMode="auto">
            <a:xfrm>
              <a:off x="2208" y="3024"/>
              <a:ext cx="1179"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1400" i="0">
                  <a:solidFill>
                    <a:schemeClr val="tx1"/>
                  </a:solidFill>
                  <a:latin typeface="Times New Roman" panose="02020603050405020304" pitchFamily="18" charset="0"/>
                  <a:ea typeface="新細明體" panose="02020500000000000000" pitchFamily="18" charset="-120"/>
                </a:rPr>
                <a:t>正常時間</a:t>
              </a:r>
            </a:p>
          </p:txBody>
        </p:sp>
        <p:sp>
          <p:nvSpPr>
            <p:cNvPr id="22554" name="Line 27"/>
            <p:cNvSpPr>
              <a:spLocks noChangeShapeType="1"/>
            </p:cNvSpPr>
            <p:nvPr/>
          </p:nvSpPr>
          <p:spPr bwMode="auto">
            <a:xfrm>
              <a:off x="2779" y="3120"/>
              <a:ext cx="1317"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5" name="Line 28"/>
            <p:cNvSpPr>
              <a:spLocks noChangeShapeType="1"/>
            </p:cNvSpPr>
            <p:nvPr/>
          </p:nvSpPr>
          <p:spPr bwMode="auto">
            <a:xfrm>
              <a:off x="960" y="3360"/>
              <a:ext cx="1227"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6" name="Text Box 29"/>
            <p:cNvSpPr txBox="1">
              <a:spLocks noChangeArrowheads="1"/>
            </p:cNvSpPr>
            <p:nvPr/>
          </p:nvSpPr>
          <p:spPr bwMode="auto">
            <a:xfrm>
              <a:off x="2160" y="3264"/>
              <a:ext cx="83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1800" b="1" i="0">
                  <a:solidFill>
                    <a:srgbClr val="FF3300"/>
                  </a:solidFill>
                  <a:latin typeface="Times New Roman" panose="02020603050405020304" pitchFamily="18" charset="0"/>
                  <a:ea typeface="新細明體" panose="02020500000000000000" pitchFamily="18" charset="-120"/>
                </a:rPr>
                <a:t>標準工時</a:t>
              </a:r>
            </a:p>
          </p:txBody>
        </p:sp>
        <p:sp>
          <p:nvSpPr>
            <p:cNvPr id="22557" name="Line 30"/>
            <p:cNvSpPr>
              <a:spLocks noChangeShapeType="1"/>
            </p:cNvSpPr>
            <p:nvPr/>
          </p:nvSpPr>
          <p:spPr bwMode="auto">
            <a:xfrm>
              <a:off x="2832" y="3360"/>
              <a:ext cx="2379"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8" name="Line 31"/>
            <p:cNvSpPr>
              <a:spLocks noChangeShapeType="1"/>
            </p:cNvSpPr>
            <p:nvPr/>
          </p:nvSpPr>
          <p:spPr bwMode="auto">
            <a:xfrm>
              <a:off x="960" y="3600"/>
              <a:ext cx="143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Text Box 32"/>
            <p:cNvSpPr txBox="1">
              <a:spLocks noChangeArrowheads="1"/>
            </p:cNvSpPr>
            <p:nvPr/>
          </p:nvSpPr>
          <p:spPr bwMode="auto">
            <a:xfrm>
              <a:off x="2640" y="3504"/>
              <a:ext cx="110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zh-TW" altLang="en-US" sz="1800" b="1" i="0">
                  <a:solidFill>
                    <a:schemeClr val="folHlink"/>
                  </a:solidFill>
                  <a:latin typeface="Times New Roman" panose="02020603050405020304" pitchFamily="18" charset="0"/>
                  <a:ea typeface="新細明體" panose="02020500000000000000" pitchFamily="18" charset="-120"/>
                </a:rPr>
                <a:t>會計工時</a:t>
              </a:r>
            </a:p>
          </p:txBody>
        </p:sp>
        <p:sp>
          <p:nvSpPr>
            <p:cNvPr id="22560" name="Text Box 33"/>
            <p:cNvSpPr txBox="1">
              <a:spLocks noChangeArrowheads="1"/>
            </p:cNvSpPr>
            <p:nvPr/>
          </p:nvSpPr>
          <p:spPr bwMode="auto">
            <a:xfrm>
              <a:off x="2064" y="3744"/>
              <a:ext cx="3120"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234" tIns="43118" rIns="86234" bIns="43118">
              <a:spAutoFit/>
            </a:bodyPr>
            <a:lstStyle>
              <a:lvl1pPr defTabSz="862013">
                <a:defRPr kumimoji="1" sz="3600" i="1">
                  <a:solidFill>
                    <a:schemeClr val="tx2"/>
                  </a:solidFill>
                  <a:latin typeface="細明體" panose="02020509000000000000" pitchFamily="49" charset="-120"/>
                  <a:ea typeface="細明體" panose="02020509000000000000" pitchFamily="49" charset="-120"/>
                </a:defRPr>
              </a:lvl1pPr>
              <a:lvl2pPr marL="742950" indent="-285750" defTabSz="862013">
                <a:defRPr kumimoji="1" sz="3600" i="1">
                  <a:solidFill>
                    <a:schemeClr val="tx2"/>
                  </a:solidFill>
                  <a:latin typeface="細明體" panose="02020509000000000000" pitchFamily="49" charset="-120"/>
                  <a:ea typeface="細明體" panose="02020509000000000000" pitchFamily="49" charset="-120"/>
                </a:defRPr>
              </a:lvl2pPr>
              <a:lvl3pPr marL="1143000" indent="-228600" defTabSz="862013">
                <a:defRPr kumimoji="1" sz="3600" i="1">
                  <a:solidFill>
                    <a:schemeClr val="tx2"/>
                  </a:solidFill>
                  <a:latin typeface="細明體" panose="02020509000000000000" pitchFamily="49" charset="-120"/>
                  <a:ea typeface="細明體" panose="02020509000000000000" pitchFamily="49" charset="-120"/>
                </a:defRPr>
              </a:lvl3pPr>
              <a:lvl4pPr marL="1600200" indent="-228600" defTabSz="862013">
                <a:defRPr kumimoji="1" sz="3600" i="1">
                  <a:solidFill>
                    <a:schemeClr val="tx2"/>
                  </a:solidFill>
                  <a:latin typeface="細明體" panose="02020509000000000000" pitchFamily="49" charset="-120"/>
                  <a:ea typeface="細明體" panose="02020509000000000000" pitchFamily="49" charset="-120"/>
                </a:defRPr>
              </a:lvl4pPr>
              <a:lvl5pPr marL="2057400" indent="-228600" defTabSz="862013">
                <a:defRPr kumimoji="1" sz="3600" i="1">
                  <a:solidFill>
                    <a:schemeClr val="tx2"/>
                  </a:solidFill>
                  <a:latin typeface="細明體" panose="02020509000000000000" pitchFamily="49" charset="-120"/>
                  <a:ea typeface="細明體" panose="02020509000000000000" pitchFamily="49" charset="-120"/>
                </a:defRPr>
              </a:lvl5pPr>
              <a:lvl6pPr marL="25146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defTabSz="862013"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spcBef>
                  <a:spcPct val="50000"/>
                </a:spcBef>
              </a:pPr>
              <a:r>
                <a:rPr lang="en-US" altLang="zh-TW" sz="1700" i="0">
                  <a:solidFill>
                    <a:schemeClr val="tx1"/>
                  </a:solidFill>
                  <a:latin typeface="Times New Roman" panose="02020603050405020304" pitchFamily="18" charset="0"/>
                  <a:ea typeface="新細明體" panose="02020500000000000000" pitchFamily="18" charset="-120"/>
                </a:rPr>
                <a:t>(</a:t>
              </a:r>
              <a:r>
                <a:rPr lang="zh-TW" altLang="en-US" sz="1700" i="0">
                  <a:solidFill>
                    <a:schemeClr val="tx1"/>
                  </a:solidFill>
                  <a:latin typeface="Times New Roman" panose="02020603050405020304" pitchFamily="18" charset="0"/>
                  <a:ea typeface="新細明體" panose="02020500000000000000" pitchFamily="18" charset="-120"/>
                </a:rPr>
                <a:t>計算直接人工或成本用的工時</a:t>
              </a:r>
              <a:r>
                <a:rPr lang="en-US" altLang="zh-TW" sz="1700" i="0">
                  <a:solidFill>
                    <a:schemeClr val="tx1"/>
                  </a:solidFill>
                  <a:latin typeface="Times New Roman" panose="02020603050405020304" pitchFamily="18" charset="0"/>
                  <a:ea typeface="新細明體" panose="02020500000000000000" pitchFamily="18" charset="-120"/>
                </a:rPr>
                <a:t>)</a:t>
              </a:r>
              <a:endParaRPr lang="en-US" altLang="zh-TW" sz="2300" i="0">
                <a:solidFill>
                  <a:schemeClr val="tx1"/>
                </a:solidFill>
                <a:latin typeface="Times New Roman" panose="02020603050405020304" pitchFamily="18" charset="0"/>
                <a:ea typeface="新細明體" panose="02020500000000000000" pitchFamily="18" charset="-120"/>
              </a:endParaRPr>
            </a:p>
          </p:txBody>
        </p:sp>
        <p:sp>
          <p:nvSpPr>
            <p:cNvPr id="22561" name="Line 34"/>
            <p:cNvSpPr>
              <a:spLocks noChangeShapeType="1"/>
            </p:cNvSpPr>
            <p:nvPr/>
          </p:nvSpPr>
          <p:spPr bwMode="auto">
            <a:xfrm>
              <a:off x="3648" y="3600"/>
              <a:ext cx="1578" cy="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32" name="Text Box 35"/>
          <p:cNvSpPr txBox="1">
            <a:spLocks noChangeArrowheads="1"/>
          </p:cNvSpPr>
          <p:nvPr/>
        </p:nvSpPr>
        <p:spPr bwMode="auto">
          <a:xfrm>
            <a:off x="1143000" y="1676400"/>
            <a:ext cx="3384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eaLnBrk="1" hangingPunct="1"/>
            <a:r>
              <a:rPr lang="en-US" altLang="zh-TW" sz="2000">
                <a:solidFill>
                  <a:schemeClr val="tx1"/>
                </a:solidFill>
                <a:latin typeface="Times New Roman" panose="02020603050405020304" pitchFamily="18" charset="0"/>
                <a:ea typeface="標楷體" panose="03000509000000000000" pitchFamily="65" charset="-120"/>
              </a:rPr>
              <a:t>A. </a:t>
            </a:r>
            <a:r>
              <a:rPr lang="zh-TW" altLang="en-US" sz="2000">
                <a:solidFill>
                  <a:schemeClr val="tx1"/>
                </a:solidFill>
                <a:latin typeface="Times New Roman" panose="02020603050405020304" pitchFamily="18" charset="0"/>
                <a:ea typeface="標楷體" panose="03000509000000000000" pitchFamily="65" charset="-120"/>
              </a:rPr>
              <a:t>標準工時的架構 </a:t>
            </a:r>
            <a:r>
              <a:rPr lang="en-US" altLang="zh-TW" sz="2000">
                <a:solidFill>
                  <a:schemeClr val="tx1"/>
                </a:solidFill>
                <a:latin typeface="Times New Roman" panose="02020603050405020304" pitchFamily="18" charset="0"/>
                <a:ea typeface="標楷體" panose="03000509000000000000" pitchFamily="65" charset="-120"/>
              </a:rPr>
              <a:t>/ Structure</a:t>
            </a:r>
          </a:p>
        </p:txBody>
      </p:sp>
      <p:sp>
        <p:nvSpPr>
          <p:cNvPr id="22533" name="Rectangle 37"/>
          <p:cNvSpPr>
            <a:spLocks noChangeArrowheads="1"/>
          </p:cNvSpPr>
          <p:nvPr/>
        </p:nvSpPr>
        <p:spPr bwMode="auto">
          <a:xfrm>
            <a:off x="990600" y="304800"/>
            <a:ext cx="708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r>
              <a:rPr lang="en-US" altLang="zh-TW" sz="2200">
                <a:latin typeface="Times New Roman" panose="02020603050405020304" pitchFamily="18" charset="0"/>
              </a:rPr>
              <a:t>Chapter 3: Calculation  of  Productivity &amp; Efficiency</a:t>
            </a:r>
            <a:br>
              <a:rPr lang="en-US" altLang="zh-TW" sz="2200">
                <a:latin typeface="Times New Roman" panose="02020603050405020304" pitchFamily="18" charset="0"/>
              </a:rPr>
            </a:br>
            <a:r>
              <a:rPr lang="zh-TW" altLang="en-US" sz="2200" i="0">
                <a:latin typeface="標楷體" panose="03000509000000000000" pitchFamily="65" charset="-120"/>
                <a:ea typeface="標楷體" panose="03000509000000000000" pitchFamily="65" charset="-120"/>
              </a:rPr>
              <a:t>第</a:t>
            </a:r>
            <a:r>
              <a:rPr lang="en-US" altLang="zh-TW" sz="2200">
                <a:latin typeface="Times New Roman" panose="02020603050405020304" pitchFamily="18" charset="0"/>
                <a:ea typeface="標楷體" panose="03000509000000000000" pitchFamily="65" charset="-120"/>
              </a:rPr>
              <a:t>3-2</a:t>
            </a:r>
            <a:r>
              <a:rPr lang="zh-TW" altLang="en-US" sz="2200" i="0">
                <a:latin typeface="標楷體" panose="03000509000000000000" pitchFamily="65" charset="-120"/>
                <a:ea typeface="標楷體" panose="03000509000000000000" pitchFamily="65" charset="-120"/>
              </a:rPr>
              <a:t>節</a:t>
            </a:r>
            <a:r>
              <a:rPr lang="en-US" altLang="zh-TW" sz="2200" i="0">
                <a:latin typeface="標楷體" panose="03000509000000000000" pitchFamily="65" charset="-120"/>
                <a:ea typeface="標楷體" panose="03000509000000000000" pitchFamily="65" charset="-120"/>
              </a:rPr>
              <a:t>:</a:t>
            </a:r>
            <a:r>
              <a:rPr lang="zh-TW" altLang="en-US" sz="2200" i="0">
                <a:latin typeface="標楷體" panose="03000509000000000000" pitchFamily="65" charset="-120"/>
                <a:ea typeface="標楷體" panose="03000509000000000000" pitchFamily="65" charset="-120"/>
              </a:rPr>
              <a:t>標準工時之架構</a:t>
            </a:r>
            <a:br>
              <a:rPr lang="zh-TW" altLang="en-US" sz="2200" i="0">
                <a:latin typeface="標楷體" panose="03000509000000000000" pitchFamily="65" charset="-120"/>
                <a:ea typeface="標楷體" panose="03000509000000000000" pitchFamily="65" charset="-120"/>
              </a:rPr>
            </a:br>
            <a:endParaRPr lang="zh-TW" altLang="en-US" sz="2200">
              <a:latin typeface="Times New Roman" panose="02020603050405020304" pitchFamily="18" charset="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78</a:t>
            </a:fld>
            <a:endParaRPr lang="en-US"/>
          </a:p>
        </p:txBody>
      </p:sp>
    </p:spTree>
    <p:extLst>
      <p:ext uri="{BB962C8B-B14F-4D97-AF65-F5344CB8AC3E}">
        <p14:creationId xmlns:p14="http://schemas.microsoft.com/office/powerpoint/2010/main" val="2255275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103430"/>
                                        </p:tgtEl>
                                        <p:attrNameLst>
                                          <p:attrName>style.visibility</p:attrName>
                                        </p:attrNameLst>
                                      </p:cBhvr>
                                      <p:to>
                                        <p:strVal val="visible"/>
                                      </p:to>
                                    </p:set>
                                    <p:anim calcmode="lin" valueType="num">
                                      <p:cBhvr additive="base">
                                        <p:cTn id="7" dur="500" fill="hold"/>
                                        <p:tgtEl>
                                          <p:spTgt spid="103430"/>
                                        </p:tgtEl>
                                        <p:attrNameLst>
                                          <p:attrName>ppt_x</p:attrName>
                                        </p:attrNameLst>
                                      </p:cBhvr>
                                      <p:tavLst>
                                        <p:tav tm="0">
                                          <p:val>
                                            <p:strVal val="0-#ppt_w/2"/>
                                          </p:val>
                                        </p:tav>
                                        <p:tav tm="100000">
                                          <p:val>
                                            <p:strVal val="#ppt_x"/>
                                          </p:val>
                                        </p:tav>
                                      </p:tavLst>
                                    </p:anim>
                                    <p:anim calcmode="lin" valueType="num">
                                      <p:cBhvr additive="base">
                                        <p:cTn id="8" dur="500" fill="hold"/>
                                        <p:tgtEl>
                                          <p:spTgt spid="1034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9200" y="152400"/>
            <a:ext cx="6858000" cy="914400"/>
          </a:xfrm>
          <a:noFill/>
        </p:spPr>
        <p:txBody>
          <a:bodyPr anchor="b"/>
          <a:lstStyle/>
          <a:p>
            <a:r>
              <a:rPr lang="en-US" altLang="zh-TW" sz="2200" dirty="0">
                <a:latin typeface="Times New Roman" panose="02020603050405020304" pitchFamily="18" charset="0"/>
              </a:rPr>
              <a:t>Section 3: The deviation of  Motion </a:t>
            </a:r>
            <a:r>
              <a:rPr lang="en-US" altLang="zh-TW" sz="2200" dirty="0" err="1">
                <a:latin typeface="Times New Roman" panose="02020603050405020304" pitchFamily="18" charset="0"/>
              </a:rPr>
              <a:t>v.s</a:t>
            </a:r>
            <a:r>
              <a:rPr lang="en-US" altLang="zh-TW" sz="2200" dirty="0">
                <a:latin typeface="Times New Roman" panose="02020603050405020304" pitchFamily="18" charset="0"/>
              </a:rPr>
              <a:t>. Time study</a:t>
            </a:r>
            <a:br>
              <a:rPr lang="en-US" altLang="zh-TW" sz="2200" dirty="0">
                <a:latin typeface="Times New Roman" panose="02020603050405020304" pitchFamily="18" charset="0"/>
              </a:rPr>
            </a:br>
            <a:r>
              <a:rPr lang="zh-TW" altLang="en-US" sz="2200" i="0" dirty="0">
                <a:latin typeface="標楷體" panose="03000509000000000000" pitchFamily="65" charset="-120"/>
                <a:ea typeface="標楷體" panose="03000509000000000000" pitchFamily="65" charset="-120"/>
              </a:rPr>
              <a:t>動作與時間研究之差異</a:t>
            </a:r>
          </a:p>
        </p:txBody>
      </p:sp>
      <p:sp>
        <p:nvSpPr>
          <p:cNvPr id="7171" name="Rectangle 3"/>
          <p:cNvSpPr>
            <a:spLocks noGrp="1" noChangeArrowheads="1"/>
          </p:cNvSpPr>
          <p:nvPr>
            <p:ph type="body" idx="1"/>
          </p:nvPr>
        </p:nvSpPr>
        <p:spPr>
          <a:xfrm>
            <a:off x="838200" y="1600200"/>
            <a:ext cx="8077200" cy="582613"/>
          </a:xfrm>
          <a:noFill/>
        </p:spPr>
        <p:txBody>
          <a:bodyPr/>
          <a:lstStyle/>
          <a:p>
            <a:pPr>
              <a:buFont typeface="Monotype Sorts" pitchFamily="2" charset="2"/>
              <a:buNone/>
            </a:pPr>
            <a:r>
              <a:rPr lang="en-US" altLang="zh-TW">
                <a:latin typeface="Times New Roman" panose="02020603050405020304" pitchFamily="18" charset="0"/>
              </a:rPr>
              <a:t>   </a:t>
            </a:r>
          </a:p>
        </p:txBody>
      </p:sp>
      <p:sp>
        <p:nvSpPr>
          <p:cNvPr id="7172" name="Text Box 4"/>
          <p:cNvSpPr txBox="1">
            <a:spLocks noChangeArrowheads="1"/>
          </p:cNvSpPr>
          <p:nvPr/>
        </p:nvSpPr>
        <p:spPr bwMode="auto">
          <a:xfrm>
            <a:off x="1447800" y="16764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a:spcBef>
                <a:spcPct val="50000"/>
              </a:spcBef>
            </a:pPr>
            <a:r>
              <a:rPr lang="en-US" altLang="zh-TW" sz="2000" b="1" u="sng">
                <a:solidFill>
                  <a:schemeClr val="tx1"/>
                </a:solidFill>
                <a:latin typeface="Times New Roman" panose="02020603050405020304" pitchFamily="18" charset="0"/>
              </a:rPr>
              <a:t>Motion study/ </a:t>
            </a:r>
            <a:r>
              <a:rPr lang="zh-TW" altLang="en-US" sz="2000" i="0" u="sng">
                <a:solidFill>
                  <a:schemeClr val="tx1"/>
                </a:solidFill>
                <a:latin typeface="Times New Roman" panose="02020603050405020304" pitchFamily="18" charset="0"/>
                <a:ea typeface="標楷體" panose="03000509000000000000" pitchFamily="65" charset="-120"/>
              </a:rPr>
              <a:t>動作研究</a:t>
            </a:r>
          </a:p>
        </p:txBody>
      </p:sp>
      <p:sp>
        <p:nvSpPr>
          <p:cNvPr id="7173" name="Text Box 5"/>
          <p:cNvSpPr txBox="1">
            <a:spLocks noChangeArrowheads="1"/>
          </p:cNvSpPr>
          <p:nvPr/>
        </p:nvSpPr>
        <p:spPr bwMode="auto">
          <a:xfrm>
            <a:off x="5257800" y="16764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a:spcBef>
                <a:spcPct val="50000"/>
              </a:spcBef>
            </a:pPr>
            <a:r>
              <a:rPr lang="en-US" altLang="zh-TW" sz="2000" b="1" u="sng">
                <a:solidFill>
                  <a:schemeClr val="tx1"/>
                </a:solidFill>
                <a:latin typeface="Times New Roman" panose="02020603050405020304" pitchFamily="18" charset="0"/>
              </a:rPr>
              <a:t>Time study/ </a:t>
            </a:r>
            <a:r>
              <a:rPr lang="zh-TW" altLang="en-US" sz="2000" i="0" u="sng">
                <a:solidFill>
                  <a:schemeClr val="tx1"/>
                </a:solidFill>
                <a:latin typeface="Times New Roman" panose="02020603050405020304" pitchFamily="18" charset="0"/>
                <a:ea typeface="標楷體" panose="03000509000000000000" pitchFamily="65" charset="-120"/>
              </a:rPr>
              <a:t>時間研究</a:t>
            </a:r>
            <a:endParaRPr lang="zh-TW" altLang="en-US" sz="2000" b="1" u="sng">
              <a:solidFill>
                <a:schemeClr val="tx1"/>
              </a:solidFill>
              <a:latin typeface="Times New Roman" panose="02020603050405020304" pitchFamily="18" charset="0"/>
            </a:endParaRPr>
          </a:p>
        </p:txBody>
      </p:sp>
      <p:sp>
        <p:nvSpPr>
          <p:cNvPr id="7174" name="Line 6"/>
          <p:cNvSpPr>
            <a:spLocks noChangeShapeType="1"/>
          </p:cNvSpPr>
          <p:nvPr/>
        </p:nvSpPr>
        <p:spPr bwMode="auto">
          <a:xfrm>
            <a:off x="1219200" y="2133600"/>
            <a:ext cx="7239000" cy="0"/>
          </a:xfrm>
          <a:prstGeom prst="line">
            <a:avLst/>
          </a:prstGeom>
          <a:noFill/>
          <a:ln w="127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Line 7"/>
          <p:cNvSpPr>
            <a:spLocks noChangeShapeType="1"/>
          </p:cNvSpPr>
          <p:nvPr/>
        </p:nvSpPr>
        <p:spPr bwMode="auto">
          <a:xfrm>
            <a:off x="4724400" y="1676400"/>
            <a:ext cx="0" cy="1600200"/>
          </a:xfrm>
          <a:prstGeom prst="line">
            <a:avLst/>
          </a:prstGeom>
          <a:noFill/>
          <a:ln w="127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Text Box 8"/>
          <p:cNvSpPr txBox="1">
            <a:spLocks noChangeArrowheads="1"/>
          </p:cNvSpPr>
          <p:nvPr/>
        </p:nvSpPr>
        <p:spPr bwMode="auto">
          <a:xfrm>
            <a:off x="1295400" y="21336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buFontTx/>
              <a:buChar char="•"/>
            </a:pPr>
            <a:r>
              <a:rPr lang="en-US" altLang="zh-TW" sz="1800" b="1">
                <a:solidFill>
                  <a:srgbClr val="663300"/>
                </a:solidFill>
                <a:latin typeface="Times New Roman" panose="02020603050405020304" pitchFamily="18" charset="0"/>
              </a:rPr>
              <a:t> Cost reduction/</a:t>
            </a:r>
            <a:r>
              <a:rPr lang="zh-TW" altLang="en-US" sz="1800" i="0">
                <a:solidFill>
                  <a:srgbClr val="663300"/>
                </a:solidFill>
                <a:latin typeface="Times New Roman" panose="02020603050405020304" pitchFamily="18" charset="0"/>
                <a:ea typeface="標楷體" panose="03000509000000000000" pitchFamily="65" charset="-120"/>
              </a:rPr>
              <a:t>成本降低</a:t>
            </a:r>
          </a:p>
        </p:txBody>
      </p:sp>
      <p:sp>
        <p:nvSpPr>
          <p:cNvPr id="7177" name="Text Box 9"/>
          <p:cNvSpPr txBox="1">
            <a:spLocks noChangeArrowheads="1"/>
          </p:cNvSpPr>
          <p:nvPr/>
        </p:nvSpPr>
        <p:spPr bwMode="auto">
          <a:xfrm>
            <a:off x="5181600" y="21336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buFontTx/>
              <a:buChar char="•"/>
            </a:pPr>
            <a:r>
              <a:rPr lang="en-US" altLang="zh-TW" sz="1800" b="1">
                <a:solidFill>
                  <a:srgbClr val="663300"/>
                </a:solidFill>
                <a:latin typeface="Times New Roman" panose="02020603050405020304" pitchFamily="18" charset="0"/>
              </a:rPr>
              <a:t> Cost control /</a:t>
            </a:r>
            <a:r>
              <a:rPr lang="zh-TW" altLang="en-US" sz="1800" i="0">
                <a:solidFill>
                  <a:srgbClr val="663300"/>
                </a:solidFill>
                <a:latin typeface="Times New Roman" panose="02020603050405020304" pitchFamily="18" charset="0"/>
                <a:ea typeface="標楷體" panose="03000509000000000000" pitchFamily="65" charset="-120"/>
              </a:rPr>
              <a:t>成本控制</a:t>
            </a:r>
          </a:p>
        </p:txBody>
      </p:sp>
      <p:sp>
        <p:nvSpPr>
          <p:cNvPr id="7178" name="Text Box 10"/>
          <p:cNvSpPr txBox="1">
            <a:spLocks noChangeArrowheads="1"/>
          </p:cNvSpPr>
          <p:nvPr/>
        </p:nvSpPr>
        <p:spPr bwMode="auto">
          <a:xfrm>
            <a:off x="1295400" y="2514600"/>
            <a:ext cx="3429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buFontTx/>
              <a:buChar char="•"/>
            </a:pPr>
            <a:r>
              <a:rPr lang="en-US" altLang="zh-TW" sz="1800" b="1">
                <a:solidFill>
                  <a:srgbClr val="663300"/>
                </a:solidFill>
                <a:latin typeface="Times New Roman" panose="02020603050405020304" pitchFamily="18" charset="0"/>
              </a:rPr>
              <a:t> To design, improvement</a:t>
            </a:r>
          </a:p>
          <a:p>
            <a:pPr>
              <a:spcBef>
                <a:spcPct val="50000"/>
              </a:spcBef>
            </a:pPr>
            <a:r>
              <a:rPr lang="en-US" altLang="zh-TW" sz="1800" i="0">
                <a:solidFill>
                  <a:srgbClr val="663300"/>
                </a:solidFill>
                <a:latin typeface="Times New Roman" panose="02020603050405020304" pitchFamily="18" charset="0"/>
                <a:ea typeface="標楷體" panose="03000509000000000000" pitchFamily="65" charset="-120"/>
              </a:rPr>
              <a:t>  </a:t>
            </a:r>
            <a:r>
              <a:rPr lang="zh-TW" altLang="en-US" sz="1800" i="0">
                <a:solidFill>
                  <a:srgbClr val="663300"/>
                </a:solidFill>
                <a:latin typeface="Times New Roman" panose="02020603050405020304" pitchFamily="18" charset="0"/>
                <a:ea typeface="標楷體" panose="03000509000000000000" pitchFamily="65" charset="-120"/>
              </a:rPr>
              <a:t>用以設計及改善</a:t>
            </a:r>
            <a:endParaRPr lang="zh-TW" altLang="en-US" sz="1800" b="1">
              <a:solidFill>
                <a:srgbClr val="663300"/>
              </a:solidFill>
              <a:latin typeface="Times New Roman" panose="02020603050405020304" pitchFamily="18" charset="0"/>
            </a:endParaRPr>
          </a:p>
        </p:txBody>
      </p:sp>
      <p:sp>
        <p:nvSpPr>
          <p:cNvPr id="7179" name="Text Box 11"/>
          <p:cNvSpPr txBox="1">
            <a:spLocks noChangeArrowheads="1"/>
          </p:cNvSpPr>
          <p:nvPr/>
        </p:nvSpPr>
        <p:spPr bwMode="auto">
          <a:xfrm>
            <a:off x="5181600" y="24384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buFontTx/>
              <a:buChar char="•"/>
            </a:pPr>
            <a:r>
              <a:rPr lang="en-US" altLang="zh-TW" sz="1800" b="1">
                <a:solidFill>
                  <a:srgbClr val="663300"/>
                </a:solidFill>
                <a:latin typeface="Times New Roman" panose="02020603050405020304" pitchFamily="18" charset="0"/>
              </a:rPr>
              <a:t> To measure/</a:t>
            </a:r>
            <a:r>
              <a:rPr lang="zh-TW" altLang="en-US" sz="1800" i="0">
                <a:solidFill>
                  <a:srgbClr val="663300"/>
                </a:solidFill>
                <a:latin typeface="Times New Roman" panose="02020603050405020304" pitchFamily="18" charset="0"/>
                <a:ea typeface="標楷體" panose="03000509000000000000" pitchFamily="65" charset="-120"/>
              </a:rPr>
              <a:t>用以衡量</a:t>
            </a:r>
          </a:p>
        </p:txBody>
      </p:sp>
      <p:sp>
        <p:nvSpPr>
          <p:cNvPr id="7180" name="Line 12"/>
          <p:cNvSpPr>
            <a:spLocks noChangeShapeType="1"/>
          </p:cNvSpPr>
          <p:nvPr/>
        </p:nvSpPr>
        <p:spPr bwMode="auto">
          <a:xfrm>
            <a:off x="1219200" y="3276600"/>
            <a:ext cx="7239000" cy="0"/>
          </a:xfrm>
          <a:prstGeom prst="line">
            <a:avLst/>
          </a:prstGeom>
          <a:noFill/>
          <a:ln w="127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Line 13"/>
          <p:cNvSpPr>
            <a:spLocks noChangeShapeType="1"/>
          </p:cNvSpPr>
          <p:nvPr/>
        </p:nvSpPr>
        <p:spPr bwMode="auto">
          <a:xfrm>
            <a:off x="1219200" y="3657600"/>
            <a:ext cx="7239000" cy="0"/>
          </a:xfrm>
          <a:prstGeom prst="line">
            <a:avLst/>
          </a:prstGeom>
          <a:noFill/>
          <a:ln w="127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Line 14"/>
          <p:cNvSpPr>
            <a:spLocks noChangeShapeType="1"/>
          </p:cNvSpPr>
          <p:nvPr/>
        </p:nvSpPr>
        <p:spPr bwMode="auto">
          <a:xfrm>
            <a:off x="4724400" y="3657600"/>
            <a:ext cx="0" cy="2690813"/>
          </a:xfrm>
          <a:prstGeom prst="line">
            <a:avLst/>
          </a:prstGeom>
          <a:noFill/>
          <a:ln w="127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Text Box 15"/>
          <p:cNvSpPr txBox="1">
            <a:spLocks noChangeArrowheads="1"/>
          </p:cNvSpPr>
          <p:nvPr/>
        </p:nvSpPr>
        <p:spPr bwMode="auto">
          <a:xfrm>
            <a:off x="3276600" y="32004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lgn="ctr">
              <a:spcBef>
                <a:spcPct val="50000"/>
              </a:spcBef>
            </a:pPr>
            <a:r>
              <a:rPr lang="en-US" altLang="zh-TW" sz="2000" b="1" u="sng">
                <a:solidFill>
                  <a:schemeClr val="tx1"/>
                </a:solidFill>
                <a:latin typeface="Times New Roman" panose="02020603050405020304" pitchFamily="18" charset="0"/>
              </a:rPr>
              <a:t>Technology/ </a:t>
            </a:r>
            <a:r>
              <a:rPr lang="zh-TW" altLang="en-US" sz="2000" i="0" u="sng">
                <a:solidFill>
                  <a:schemeClr val="tx1"/>
                </a:solidFill>
                <a:latin typeface="Times New Roman" panose="02020603050405020304" pitchFamily="18" charset="0"/>
                <a:ea typeface="標楷體" panose="03000509000000000000" pitchFamily="65" charset="-120"/>
              </a:rPr>
              <a:t>技術</a:t>
            </a:r>
            <a:endParaRPr lang="zh-TW" altLang="en-US" sz="2000" b="1" u="sng">
              <a:solidFill>
                <a:schemeClr val="tx1"/>
              </a:solidFill>
              <a:latin typeface="Times New Roman" panose="02020603050405020304" pitchFamily="18" charset="0"/>
            </a:endParaRPr>
          </a:p>
        </p:txBody>
      </p:sp>
      <p:sp>
        <p:nvSpPr>
          <p:cNvPr id="7184" name="Text Box 16"/>
          <p:cNvSpPr txBox="1">
            <a:spLocks noChangeArrowheads="1"/>
          </p:cNvSpPr>
          <p:nvPr/>
        </p:nvSpPr>
        <p:spPr bwMode="auto">
          <a:xfrm>
            <a:off x="1295400" y="3810000"/>
            <a:ext cx="34290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buFontTx/>
              <a:buChar char="•"/>
            </a:pPr>
            <a:r>
              <a:rPr lang="en-US" altLang="zh-TW" sz="1600">
                <a:solidFill>
                  <a:srgbClr val="663300"/>
                </a:solidFill>
                <a:latin typeface="Times New Roman" panose="02020603050405020304" pitchFamily="18" charset="0"/>
                <a:ea typeface="標楷體" panose="03000509000000000000" pitchFamily="65" charset="-120"/>
              </a:rPr>
              <a:t> Process chart/</a:t>
            </a:r>
            <a:r>
              <a:rPr lang="zh-TW" altLang="en-US" sz="1600" i="0">
                <a:solidFill>
                  <a:srgbClr val="663300"/>
                </a:solidFill>
                <a:latin typeface="Times New Roman" panose="02020603050405020304" pitchFamily="18" charset="0"/>
                <a:ea typeface="標楷體" panose="03000509000000000000" pitchFamily="65" charset="-120"/>
              </a:rPr>
              <a:t>程序圖</a:t>
            </a:r>
            <a:endParaRPr lang="zh-TW" altLang="en-US" sz="1600">
              <a:solidFill>
                <a:srgbClr val="663300"/>
              </a:solidFill>
              <a:latin typeface="Times New Roman" panose="02020603050405020304" pitchFamily="18" charset="0"/>
              <a:ea typeface="標楷體" panose="03000509000000000000" pitchFamily="65" charset="-120"/>
            </a:endParaRPr>
          </a:p>
          <a:p>
            <a:pPr>
              <a:spcBef>
                <a:spcPct val="50000"/>
              </a:spcBef>
              <a:buFontTx/>
              <a:buChar char="•"/>
            </a:pPr>
            <a:r>
              <a:rPr lang="zh-TW" altLang="en-US" sz="1600">
                <a:solidFill>
                  <a:srgbClr val="663300"/>
                </a:solidFill>
                <a:latin typeface="Times New Roman" panose="02020603050405020304" pitchFamily="18" charset="0"/>
                <a:ea typeface="標楷體" panose="03000509000000000000" pitchFamily="65" charset="-120"/>
              </a:rPr>
              <a:t> </a:t>
            </a:r>
            <a:r>
              <a:rPr lang="en-US" altLang="zh-TW" sz="1600">
                <a:solidFill>
                  <a:srgbClr val="663300"/>
                </a:solidFill>
                <a:latin typeface="Times New Roman" panose="02020603050405020304" pitchFamily="18" charset="0"/>
                <a:ea typeface="標楷體" panose="03000509000000000000" pitchFamily="65" charset="-120"/>
              </a:rPr>
              <a:t>Flow Diagrams/</a:t>
            </a:r>
            <a:r>
              <a:rPr lang="zh-TW" altLang="en-US" sz="1600" i="0">
                <a:solidFill>
                  <a:srgbClr val="663300"/>
                </a:solidFill>
                <a:latin typeface="Times New Roman" panose="02020603050405020304" pitchFamily="18" charset="0"/>
                <a:ea typeface="標楷體" panose="03000509000000000000" pitchFamily="65" charset="-120"/>
              </a:rPr>
              <a:t>流程圖</a:t>
            </a:r>
          </a:p>
          <a:p>
            <a:pPr>
              <a:spcBef>
                <a:spcPct val="50000"/>
              </a:spcBef>
              <a:buFontTx/>
              <a:buChar char="•"/>
            </a:pPr>
            <a:r>
              <a:rPr lang="zh-TW" altLang="en-US" sz="1600">
                <a:solidFill>
                  <a:srgbClr val="663300"/>
                </a:solidFill>
                <a:latin typeface="Times New Roman" panose="02020603050405020304" pitchFamily="18" charset="0"/>
                <a:ea typeface="標楷體" panose="03000509000000000000" pitchFamily="65" charset="-120"/>
              </a:rPr>
              <a:t> </a:t>
            </a:r>
            <a:r>
              <a:rPr lang="en-US" altLang="zh-TW" sz="1600">
                <a:solidFill>
                  <a:srgbClr val="663300"/>
                </a:solidFill>
                <a:latin typeface="Times New Roman" panose="02020603050405020304" pitchFamily="18" charset="0"/>
                <a:ea typeface="標楷體" panose="03000509000000000000" pitchFamily="65" charset="-120"/>
              </a:rPr>
              <a:t>Multi-activity chart/</a:t>
            </a:r>
            <a:r>
              <a:rPr lang="zh-TW" altLang="en-US" sz="1600" i="0">
                <a:solidFill>
                  <a:srgbClr val="663300"/>
                </a:solidFill>
                <a:latin typeface="Times New Roman" panose="02020603050405020304" pitchFamily="18" charset="0"/>
                <a:ea typeface="標楷體" panose="03000509000000000000" pitchFamily="65" charset="-120"/>
              </a:rPr>
              <a:t>多動圖</a:t>
            </a:r>
            <a:endParaRPr lang="zh-TW" altLang="en-US" sz="1600">
              <a:solidFill>
                <a:srgbClr val="663300"/>
              </a:solidFill>
              <a:latin typeface="Times New Roman" panose="02020603050405020304" pitchFamily="18" charset="0"/>
              <a:ea typeface="標楷體" panose="03000509000000000000" pitchFamily="65" charset="-120"/>
            </a:endParaRPr>
          </a:p>
          <a:p>
            <a:pPr>
              <a:spcBef>
                <a:spcPct val="50000"/>
              </a:spcBef>
              <a:buFontTx/>
              <a:buChar char="•"/>
            </a:pPr>
            <a:r>
              <a:rPr lang="zh-TW" altLang="en-US" sz="1600">
                <a:solidFill>
                  <a:srgbClr val="663300"/>
                </a:solidFill>
                <a:latin typeface="Times New Roman" panose="02020603050405020304" pitchFamily="18" charset="0"/>
                <a:ea typeface="標楷體" panose="03000509000000000000" pitchFamily="65" charset="-120"/>
              </a:rPr>
              <a:t> </a:t>
            </a:r>
            <a:r>
              <a:rPr lang="en-US" altLang="zh-TW" sz="1600">
                <a:solidFill>
                  <a:srgbClr val="663300"/>
                </a:solidFill>
                <a:latin typeface="Times New Roman" panose="02020603050405020304" pitchFamily="18" charset="0"/>
                <a:ea typeface="標楷體" panose="03000509000000000000" pitchFamily="65" charset="-120"/>
              </a:rPr>
              <a:t>Operation charts/</a:t>
            </a:r>
            <a:r>
              <a:rPr lang="zh-TW" altLang="en-US" sz="1600" i="0">
                <a:solidFill>
                  <a:srgbClr val="663300"/>
                </a:solidFill>
                <a:latin typeface="Times New Roman" panose="02020603050405020304" pitchFamily="18" charset="0"/>
                <a:ea typeface="標楷體" panose="03000509000000000000" pitchFamily="65" charset="-120"/>
              </a:rPr>
              <a:t>操作圖</a:t>
            </a:r>
            <a:endParaRPr lang="zh-TW" altLang="en-US" sz="1600">
              <a:solidFill>
                <a:srgbClr val="663300"/>
              </a:solidFill>
              <a:latin typeface="Times New Roman" panose="02020603050405020304" pitchFamily="18" charset="0"/>
              <a:ea typeface="標楷體" panose="03000509000000000000" pitchFamily="65" charset="-120"/>
            </a:endParaRPr>
          </a:p>
          <a:p>
            <a:pPr>
              <a:spcBef>
                <a:spcPct val="50000"/>
              </a:spcBef>
              <a:buFontTx/>
              <a:buChar char="•"/>
            </a:pPr>
            <a:r>
              <a:rPr lang="zh-TW" altLang="en-US" sz="1600">
                <a:solidFill>
                  <a:srgbClr val="663300"/>
                </a:solidFill>
                <a:latin typeface="Times New Roman" panose="02020603050405020304" pitchFamily="18" charset="0"/>
                <a:ea typeface="標楷體" panose="03000509000000000000" pitchFamily="65" charset="-120"/>
              </a:rPr>
              <a:t> </a:t>
            </a:r>
            <a:r>
              <a:rPr lang="en-US" altLang="zh-TW" sz="1600">
                <a:solidFill>
                  <a:srgbClr val="663300"/>
                </a:solidFill>
                <a:latin typeface="Times New Roman" panose="02020603050405020304" pitchFamily="18" charset="0"/>
                <a:ea typeface="標楷體" panose="03000509000000000000" pitchFamily="65" charset="-120"/>
              </a:rPr>
              <a:t>Flow process chart/</a:t>
            </a:r>
            <a:r>
              <a:rPr lang="zh-TW" altLang="en-US" sz="1600" i="0">
                <a:solidFill>
                  <a:srgbClr val="663300"/>
                </a:solidFill>
                <a:latin typeface="Times New Roman" panose="02020603050405020304" pitchFamily="18" charset="0"/>
                <a:ea typeface="標楷體" panose="03000509000000000000" pitchFamily="65" charset="-120"/>
              </a:rPr>
              <a:t>流程程序圖</a:t>
            </a:r>
          </a:p>
        </p:txBody>
      </p:sp>
      <p:sp>
        <p:nvSpPr>
          <p:cNvPr id="7185" name="Text Box 17"/>
          <p:cNvSpPr txBox="1">
            <a:spLocks noChangeArrowheads="1"/>
          </p:cNvSpPr>
          <p:nvPr/>
        </p:nvSpPr>
        <p:spPr bwMode="auto">
          <a:xfrm>
            <a:off x="5105400" y="3657600"/>
            <a:ext cx="34290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i="1">
                <a:solidFill>
                  <a:schemeClr val="tx2"/>
                </a:solidFill>
                <a:latin typeface="細明體" panose="02020509000000000000" pitchFamily="49" charset="-120"/>
                <a:ea typeface="細明體" panose="02020509000000000000" pitchFamily="49" charset="-120"/>
              </a:defRPr>
            </a:lvl1pPr>
            <a:lvl2pPr marL="742950" indent="-285750">
              <a:defRPr kumimoji="1" sz="3600" i="1">
                <a:solidFill>
                  <a:schemeClr val="tx2"/>
                </a:solidFill>
                <a:latin typeface="細明體" panose="02020509000000000000" pitchFamily="49" charset="-120"/>
                <a:ea typeface="細明體" panose="02020509000000000000" pitchFamily="49" charset="-120"/>
              </a:defRPr>
            </a:lvl2pPr>
            <a:lvl3pPr marL="1143000" indent="-228600">
              <a:defRPr kumimoji="1" sz="3600" i="1">
                <a:solidFill>
                  <a:schemeClr val="tx2"/>
                </a:solidFill>
                <a:latin typeface="細明體" panose="02020509000000000000" pitchFamily="49" charset="-120"/>
                <a:ea typeface="細明體" panose="02020509000000000000" pitchFamily="49" charset="-120"/>
              </a:defRPr>
            </a:lvl3pPr>
            <a:lvl4pPr marL="1600200" indent="-228600">
              <a:defRPr kumimoji="1" sz="3600" i="1">
                <a:solidFill>
                  <a:schemeClr val="tx2"/>
                </a:solidFill>
                <a:latin typeface="細明體" panose="02020509000000000000" pitchFamily="49" charset="-120"/>
                <a:ea typeface="細明體" panose="02020509000000000000" pitchFamily="49" charset="-120"/>
              </a:defRPr>
            </a:lvl4pPr>
            <a:lvl5pPr marL="2057400" indent="-228600">
              <a:defRPr kumimoji="1" sz="3600" i="1">
                <a:solidFill>
                  <a:schemeClr val="tx2"/>
                </a:solidFill>
                <a:latin typeface="細明體" panose="02020509000000000000" pitchFamily="49" charset="-120"/>
                <a:ea typeface="細明體" panose="02020509000000000000" pitchFamily="49" charset="-120"/>
              </a:defRPr>
            </a:lvl5pPr>
            <a:lvl6pPr marL="25146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6pPr>
            <a:lvl7pPr marL="29718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7pPr>
            <a:lvl8pPr marL="34290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8pPr>
            <a:lvl9pPr marL="3886200" indent="-228600" eaLnBrk="0" fontAlgn="base" hangingPunct="0">
              <a:spcBef>
                <a:spcPct val="0"/>
              </a:spcBef>
              <a:spcAft>
                <a:spcPct val="0"/>
              </a:spcAft>
              <a:defRPr kumimoji="1" sz="3600" i="1">
                <a:solidFill>
                  <a:schemeClr val="tx2"/>
                </a:solidFill>
                <a:latin typeface="細明體" panose="02020509000000000000" pitchFamily="49" charset="-120"/>
                <a:ea typeface="細明體" panose="02020509000000000000" pitchFamily="49" charset="-120"/>
              </a:defRPr>
            </a:lvl9pPr>
          </a:lstStyle>
          <a:p>
            <a:pPr>
              <a:spcBef>
                <a:spcPct val="50000"/>
              </a:spcBef>
              <a:buFontTx/>
              <a:buChar char="•"/>
            </a:pPr>
            <a:r>
              <a:rPr lang="en-US" altLang="zh-TW" sz="1600">
                <a:solidFill>
                  <a:srgbClr val="663300"/>
                </a:solidFill>
                <a:latin typeface="Times New Roman" panose="02020603050405020304" pitchFamily="18" charset="0"/>
                <a:ea typeface="標楷體" panose="03000509000000000000" pitchFamily="65" charset="-120"/>
              </a:rPr>
              <a:t> PTSS / </a:t>
            </a:r>
            <a:r>
              <a:rPr lang="zh-TW" altLang="en-US" sz="1600" i="0">
                <a:solidFill>
                  <a:srgbClr val="663300"/>
                </a:solidFill>
                <a:latin typeface="Times New Roman" panose="02020603050405020304" pitchFamily="18" charset="0"/>
                <a:ea typeface="標楷體" panose="03000509000000000000" pitchFamily="65" charset="-120"/>
              </a:rPr>
              <a:t>預定時間標準系統</a:t>
            </a:r>
          </a:p>
          <a:p>
            <a:pPr>
              <a:spcBef>
                <a:spcPct val="50000"/>
              </a:spcBef>
              <a:buFontTx/>
              <a:buChar char="•"/>
            </a:pPr>
            <a:r>
              <a:rPr lang="en-US" altLang="zh-TW" sz="1600">
                <a:solidFill>
                  <a:srgbClr val="663300"/>
                </a:solidFill>
                <a:latin typeface="Times New Roman" panose="02020603050405020304" pitchFamily="18" charset="0"/>
                <a:ea typeface="標楷體" panose="03000509000000000000" pitchFamily="65" charset="-120"/>
              </a:rPr>
              <a:t>Stopwatch time study/ </a:t>
            </a:r>
            <a:r>
              <a:rPr lang="zh-TW" altLang="en-US" sz="1600" i="0">
                <a:solidFill>
                  <a:srgbClr val="663300"/>
                </a:solidFill>
                <a:latin typeface="Times New Roman" panose="02020603050405020304" pitchFamily="18" charset="0"/>
                <a:ea typeface="標楷體" panose="03000509000000000000" pitchFamily="65" charset="-120"/>
              </a:rPr>
              <a:t>馬錶時間研究</a:t>
            </a:r>
            <a:endParaRPr lang="zh-TW" altLang="en-US" sz="1600">
              <a:solidFill>
                <a:srgbClr val="663300"/>
              </a:solidFill>
              <a:latin typeface="Times New Roman" panose="02020603050405020304" pitchFamily="18" charset="0"/>
              <a:ea typeface="標楷體" panose="03000509000000000000" pitchFamily="65" charset="-120"/>
            </a:endParaRPr>
          </a:p>
          <a:p>
            <a:pPr>
              <a:spcBef>
                <a:spcPct val="50000"/>
              </a:spcBef>
              <a:buFontTx/>
              <a:buChar char="•"/>
            </a:pPr>
            <a:r>
              <a:rPr lang="zh-TW" altLang="en-US" sz="1600">
                <a:solidFill>
                  <a:srgbClr val="663300"/>
                </a:solidFill>
                <a:latin typeface="Times New Roman" panose="02020603050405020304" pitchFamily="18" charset="0"/>
                <a:ea typeface="標楷體" panose="03000509000000000000" pitchFamily="65" charset="-120"/>
              </a:rPr>
              <a:t> </a:t>
            </a:r>
            <a:r>
              <a:rPr lang="en-US" altLang="zh-TW" sz="1600">
                <a:solidFill>
                  <a:srgbClr val="663300"/>
                </a:solidFill>
                <a:latin typeface="Times New Roman" panose="02020603050405020304" pitchFamily="18" charset="0"/>
                <a:ea typeface="標楷體" panose="03000509000000000000" pitchFamily="65" charset="-120"/>
              </a:rPr>
              <a:t>Standard data time standard/</a:t>
            </a:r>
          </a:p>
          <a:p>
            <a:pPr>
              <a:spcBef>
                <a:spcPct val="50000"/>
              </a:spcBef>
            </a:pPr>
            <a:r>
              <a:rPr lang="en-US" altLang="zh-TW" sz="1600" i="0">
                <a:solidFill>
                  <a:srgbClr val="663300"/>
                </a:solidFill>
                <a:latin typeface="Times New Roman" panose="02020603050405020304" pitchFamily="18" charset="0"/>
                <a:ea typeface="標楷體" panose="03000509000000000000" pitchFamily="65" charset="-120"/>
              </a:rPr>
              <a:t>   </a:t>
            </a:r>
            <a:r>
              <a:rPr lang="zh-TW" altLang="en-US" sz="1600" i="0">
                <a:solidFill>
                  <a:srgbClr val="663300"/>
                </a:solidFill>
                <a:latin typeface="Times New Roman" panose="02020603050405020304" pitchFamily="18" charset="0"/>
                <a:ea typeface="標楷體" panose="03000509000000000000" pitchFamily="65" charset="-120"/>
              </a:rPr>
              <a:t>標準資料時間系統</a:t>
            </a:r>
            <a:endParaRPr lang="zh-TW" altLang="en-US" sz="1600">
              <a:solidFill>
                <a:srgbClr val="663300"/>
              </a:solidFill>
              <a:latin typeface="Times New Roman" panose="02020603050405020304" pitchFamily="18" charset="0"/>
              <a:ea typeface="標楷體" panose="03000509000000000000" pitchFamily="65" charset="-120"/>
            </a:endParaRPr>
          </a:p>
          <a:p>
            <a:pPr>
              <a:spcBef>
                <a:spcPct val="50000"/>
              </a:spcBef>
              <a:buFontTx/>
              <a:buChar char="•"/>
            </a:pPr>
            <a:r>
              <a:rPr lang="en-US" altLang="zh-TW" sz="1600">
                <a:solidFill>
                  <a:srgbClr val="663300"/>
                </a:solidFill>
                <a:latin typeface="Times New Roman" panose="02020603050405020304" pitchFamily="18" charset="0"/>
                <a:ea typeface="標楷體" panose="03000509000000000000" pitchFamily="65" charset="-120"/>
              </a:rPr>
              <a:t>Work sampling time standard/</a:t>
            </a:r>
          </a:p>
          <a:p>
            <a:pPr>
              <a:spcBef>
                <a:spcPct val="50000"/>
              </a:spcBef>
            </a:pPr>
            <a:r>
              <a:rPr lang="en-US" altLang="zh-TW" sz="1600" i="0">
                <a:solidFill>
                  <a:srgbClr val="663300"/>
                </a:solidFill>
                <a:latin typeface="Times New Roman" panose="02020603050405020304" pitchFamily="18" charset="0"/>
                <a:ea typeface="標楷體" panose="03000509000000000000" pitchFamily="65" charset="-120"/>
              </a:rPr>
              <a:t>   </a:t>
            </a:r>
            <a:r>
              <a:rPr lang="zh-TW" altLang="en-US" sz="1600" i="0">
                <a:solidFill>
                  <a:srgbClr val="663300"/>
                </a:solidFill>
                <a:latin typeface="Times New Roman" panose="02020603050405020304" pitchFamily="18" charset="0"/>
                <a:ea typeface="標楷體" panose="03000509000000000000" pitchFamily="65" charset="-120"/>
              </a:rPr>
              <a:t>工作抽查</a:t>
            </a:r>
            <a:endParaRPr lang="zh-TW" altLang="en-US" sz="1600">
              <a:solidFill>
                <a:srgbClr val="663300"/>
              </a:solidFill>
              <a:latin typeface="Times New Roman" panose="02020603050405020304" pitchFamily="18" charset="0"/>
              <a:ea typeface="標楷體" panose="03000509000000000000" pitchFamily="65" charset="-120"/>
            </a:endParaRPr>
          </a:p>
          <a:p>
            <a:pPr>
              <a:spcBef>
                <a:spcPct val="50000"/>
              </a:spcBef>
              <a:buFontTx/>
              <a:buChar char="•"/>
            </a:pPr>
            <a:r>
              <a:rPr lang="zh-TW" altLang="en-US" sz="1600">
                <a:solidFill>
                  <a:srgbClr val="663300"/>
                </a:solidFill>
                <a:latin typeface="Times New Roman" panose="02020603050405020304" pitchFamily="18" charset="0"/>
                <a:ea typeface="標楷體" panose="03000509000000000000" pitchFamily="65" charset="-120"/>
              </a:rPr>
              <a:t> </a:t>
            </a:r>
            <a:r>
              <a:rPr lang="en-US" altLang="zh-TW" sz="1600">
                <a:solidFill>
                  <a:srgbClr val="663300"/>
                </a:solidFill>
                <a:latin typeface="Times New Roman" panose="02020603050405020304" pitchFamily="18" charset="0"/>
                <a:ea typeface="標楷體" panose="03000509000000000000" pitchFamily="65" charset="-120"/>
              </a:rPr>
              <a:t>Expert opinion standard/</a:t>
            </a:r>
          </a:p>
          <a:p>
            <a:pPr>
              <a:spcBef>
                <a:spcPct val="50000"/>
              </a:spcBef>
            </a:pPr>
            <a:r>
              <a:rPr lang="en-US" altLang="zh-TW" sz="1600">
                <a:solidFill>
                  <a:srgbClr val="663300"/>
                </a:solidFill>
                <a:latin typeface="Times New Roman" panose="02020603050405020304" pitchFamily="18" charset="0"/>
                <a:ea typeface="標楷體" panose="03000509000000000000" pitchFamily="65" charset="-120"/>
              </a:rPr>
              <a:t>  </a:t>
            </a:r>
            <a:r>
              <a:rPr lang="zh-TW" altLang="en-US" sz="1600" i="0">
                <a:solidFill>
                  <a:srgbClr val="663300"/>
                </a:solidFill>
                <a:latin typeface="Times New Roman" panose="02020603050405020304" pitchFamily="18" charset="0"/>
                <a:ea typeface="標楷體" panose="03000509000000000000" pitchFamily="65" charset="-120"/>
              </a:rPr>
              <a:t>專家時間系統</a:t>
            </a:r>
            <a:endParaRPr lang="zh-TW" altLang="en-US" sz="1600">
              <a:solidFill>
                <a:srgbClr val="663300"/>
              </a:solidFill>
              <a:latin typeface="Times New Roman" panose="02020603050405020304" pitchFamily="18" charset="0"/>
              <a:ea typeface="標楷體" panose="03000509000000000000" pitchFamily="65" charset="-12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8</a:t>
            </a:fld>
            <a:endParaRPr lang="en-US"/>
          </a:p>
        </p:txBody>
      </p:sp>
    </p:spTree>
    <p:extLst>
      <p:ext uri="{BB962C8B-B14F-4D97-AF65-F5344CB8AC3E}">
        <p14:creationId xmlns:p14="http://schemas.microsoft.com/office/powerpoint/2010/main" val="25860059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304800"/>
            <a:ext cx="7848600" cy="838200"/>
          </a:xfrm>
        </p:spPr>
        <p:txBody>
          <a:bodyPr/>
          <a:lstStyle/>
          <a:p>
            <a:r>
              <a:rPr lang="en-US" altLang="zh-TW" sz="2000">
                <a:latin typeface="Times New Roman" panose="02020603050405020304" pitchFamily="18" charset="0"/>
              </a:rPr>
              <a:t>Chapter 1: The importance and Uses of Motion and Time study</a:t>
            </a:r>
            <a:br>
              <a:rPr lang="en-US" altLang="zh-TW" sz="2000">
                <a:latin typeface="Times New Roman" panose="02020603050405020304" pitchFamily="18" charset="0"/>
              </a:rPr>
            </a:br>
            <a:r>
              <a:rPr lang="zh-TW" altLang="en-US" sz="2200" i="0">
                <a:latin typeface="標楷體" panose="03000509000000000000" pitchFamily="65" charset="-120"/>
                <a:ea typeface="標楷體" panose="03000509000000000000" pitchFamily="65" charset="-120"/>
              </a:rPr>
              <a:t>第</a:t>
            </a:r>
            <a:r>
              <a:rPr lang="en-US" altLang="zh-TW" sz="2200">
                <a:latin typeface="Times New Roman" panose="02020603050405020304" pitchFamily="18" charset="0"/>
                <a:ea typeface="標楷體" panose="03000509000000000000" pitchFamily="65" charset="-120"/>
              </a:rPr>
              <a:t>0-1</a:t>
            </a:r>
            <a:r>
              <a:rPr lang="zh-TW" altLang="en-US" sz="2200" i="0">
                <a:latin typeface="標楷體" panose="03000509000000000000" pitchFamily="65" charset="-120"/>
                <a:ea typeface="標楷體" panose="03000509000000000000" pitchFamily="65" charset="-120"/>
              </a:rPr>
              <a:t>節</a:t>
            </a:r>
            <a:r>
              <a:rPr lang="en-US" altLang="zh-TW" sz="2200" i="0">
                <a:latin typeface="標楷體" panose="03000509000000000000" pitchFamily="65" charset="-120"/>
                <a:ea typeface="標楷體" panose="03000509000000000000" pitchFamily="65" charset="-120"/>
              </a:rPr>
              <a:t>: </a:t>
            </a:r>
            <a:r>
              <a:rPr lang="zh-TW" altLang="en-US" sz="2200" i="0">
                <a:latin typeface="標楷體" panose="03000509000000000000" pitchFamily="65" charset="-120"/>
                <a:ea typeface="標楷體" panose="03000509000000000000" pitchFamily="65" charset="-120"/>
              </a:rPr>
              <a:t>動作及時間研究之重要性及使用範疇之一</a:t>
            </a:r>
          </a:p>
        </p:txBody>
      </p:sp>
      <p:sp>
        <p:nvSpPr>
          <p:cNvPr id="8195" name="Rectangle 3"/>
          <p:cNvSpPr>
            <a:spLocks noGrp="1" noChangeArrowheads="1"/>
          </p:cNvSpPr>
          <p:nvPr>
            <p:ph type="body" idx="1"/>
          </p:nvPr>
        </p:nvSpPr>
        <p:spPr/>
        <p:txBody>
          <a:bodyPr>
            <a:normAutofit lnSpcReduction="10000"/>
          </a:bodyPr>
          <a:lstStyle/>
          <a:p>
            <a:pPr>
              <a:buFont typeface="Monotype Sorts" pitchFamily="2" charset="2"/>
              <a:buNone/>
            </a:pPr>
            <a:r>
              <a:rPr lang="en-US" altLang="zh-TW" sz="2400" dirty="0">
                <a:latin typeface="Times New Roman" panose="02020603050405020304" pitchFamily="18" charset="0"/>
              </a:rPr>
              <a:t>Time standard are used to : 1~5</a:t>
            </a:r>
          </a:p>
          <a:p>
            <a:pPr>
              <a:buFont typeface="Monotype Sorts" pitchFamily="2" charset="2"/>
              <a:buNone/>
            </a:pPr>
            <a:r>
              <a:rPr lang="zh-TW" altLang="en-US" sz="2400" i="0" dirty="0">
                <a:latin typeface="標楷體" panose="03000509000000000000" pitchFamily="65" charset="-120"/>
                <a:ea typeface="標楷體" panose="03000509000000000000" pitchFamily="65" charset="-120"/>
              </a:rPr>
              <a:t>時間研究之使用範疇</a:t>
            </a:r>
            <a:endParaRPr lang="zh-TW" altLang="en-US" sz="2400" dirty="0">
              <a:latin typeface="Times New Roman" panose="02020603050405020304" pitchFamily="18" charset="0"/>
            </a:endParaRPr>
          </a:p>
          <a:p>
            <a:r>
              <a:rPr lang="en-US" altLang="zh-TW" sz="2400" dirty="0">
                <a:latin typeface="Times New Roman" panose="02020603050405020304" pitchFamily="18" charset="0"/>
              </a:rPr>
              <a:t>1.Determine/ </a:t>
            </a:r>
            <a:r>
              <a:rPr lang="zh-TW" altLang="en-US" sz="2400" i="0" dirty="0">
                <a:latin typeface="Times New Roman" panose="02020603050405020304" pitchFamily="18" charset="0"/>
                <a:ea typeface="標楷體" panose="03000509000000000000" pitchFamily="65" charset="-120"/>
              </a:rPr>
              <a:t>確認</a:t>
            </a:r>
            <a:endParaRPr lang="zh-TW" altLang="en-US" dirty="0">
              <a:latin typeface="Times New Roman" panose="02020603050405020304" pitchFamily="18" charset="0"/>
            </a:endParaRPr>
          </a:p>
          <a:p>
            <a:pPr lvl="1"/>
            <a:r>
              <a:rPr lang="en-US" altLang="zh-TW" sz="1800" dirty="0">
                <a:latin typeface="Times New Roman" panose="02020603050405020304" pitchFamily="18" charset="0"/>
              </a:rPr>
              <a:t>-1.the number of machines or tools required</a:t>
            </a:r>
          </a:p>
          <a:p>
            <a:pPr lvl="1">
              <a:buFont typeface="Wingdings" panose="05000000000000000000" pitchFamily="2" charset="2"/>
              <a:buNone/>
            </a:pPr>
            <a:r>
              <a:rPr lang="en-US" altLang="zh-TW" sz="1800" dirty="0">
                <a:latin typeface="Times New Roman" panose="02020603050405020304" pitchFamily="18" charset="0"/>
              </a:rPr>
              <a:t>         </a:t>
            </a:r>
            <a:r>
              <a:rPr lang="zh-TW" altLang="en-US" sz="1800" i="0" dirty="0">
                <a:latin typeface="Times New Roman" panose="02020603050405020304" pitchFamily="18" charset="0"/>
                <a:ea typeface="標楷體" panose="03000509000000000000" pitchFamily="65" charset="-120"/>
              </a:rPr>
              <a:t>機器及工具之需求數量</a:t>
            </a:r>
            <a:endParaRPr lang="zh-TW" altLang="en-US" sz="1800" dirty="0">
              <a:latin typeface="Times New Roman" panose="02020603050405020304" pitchFamily="18" charset="0"/>
            </a:endParaRPr>
          </a:p>
          <a:p>
            <a:pPr lvl="1"/>
            <a:r>
              <a:rPr lang="en-US" altLang="zh-TW" sz="1800" dirty="0">
                <a:latin typeface="Times New Roman" panose="02020603050405020304" pitchFamily="18" charset="0"/>
              </a:rPr>
              <a:t>-2.the number of production people to hire</a:t>
            </a:r>
          </a:p>
          <a:p>
            <a:pPr lvl="1">
              <a:buFont typeface="Wingdings" panose="05000000000000000000" pitchFamily="2" charset="2"/>
              <a:buNone/>
            </a:pPr>
            <a:r>
              <a:rPr lang="en-US" altLang="zh-TW" sz="1800" i="0" dirty="0">
                <a:latin typeface="Times New Roman" panose="02020603050405020304" pitchFamily="18" charset="0"/>
                <a:ea typeface="標楷體" panose="03000509000000000000" pitchFamily="65" charset="-120"/>
              </a:rPr>
              <a:t>         </a:t>
            </a:r>
            <a:r>
              <a:rPr lang="zh-TW" altLang="en-US" sz="1800" i="0" dirty="0">
                <a:latin typeface="Times New Roman" panose="02020603050405020304" pitchFamily="18" charset="0"/>
                <a:ea typeface="標楷體" panose="03000509000000000000" pitchFamily="65" charset="-120"/>
              </a:rPr>
              <a:t>生產作業員工之需求數量</a:t>
            </a:r>
          </a:p>
          <a:p>
            <a:pPr lvl="1"/>
            <a:r>
              <a:rPr lang="en-US" altLang="zh-TW" sz="1800" dirty="0">
                <a:latin typeface="Times New Roman" panose="02020603050405020304" pitchFamily="18" charset="0"/>
              </a:rPr>
              <a:t>-3.manufacturing cost and selling price</a:t>
            </a:r>
          </a:p>
          <a:p>
            <a:pPr lvl="1">
              <a:buFont typeface="Wingdings" panose="05000000000000000000" pitchFamily="2" charset="2"/>
              <a:buNone/>
            </a:pPr>
            <a:r>
              <a:rPr lang="en-US" altLang="zh-TW" sz="1800" dirty="0">
                <a:latin typeface="Times New Roman" panose="02020603050405020304" pitchFamily="18" charset="0"/>
              </a:rPr>
              <a:t>          </a:t>
            </a:r>
            <a:r>
              <a:rPr lang="zh-TW" altLang="en-US" sz="1800" i="0" dirty="0">
                <a:latin typeface="Times New Roman" panose="02020603050405020304" pitchFamily="18" charset="0"/>
                <a:ea typeface="標楷體" panose="03000509000000000000" pitchFamily="65" charset="-120"/>
              </a:rPr>
              <a:t>製造成本及銷售價格</a:t>
            </a:r>
          </a:p>
          <a:p>
            <a:pPr lvl="1"/>
            <a:r>
              <a:rPr lang="en-US" altLang="zh-TW" sz="1800" dirty="0">
                <a:latin typeface="Times New Roman" panose="02020603050405020304" pitchFamily="18" charset="0"/>
              </a:rPr>
              <a:t>-4. line balance and plant layout of all departments and equipment</a:t>
            </a:r>
          </a:p>
          <a:p>
            <a:pPr lvl="1">
              <a:buFont typeface="Wingdings" panose="05000000000000000000" pitchFamily="2" charset="2"/>
              <a:buNone/>
            </a:pPr>
            <a:r>
              <a:rPr lang="en-US" altLang="zh-TW" sz="1800" dirty="0">
                <a:latin typeface="Times New Roman" panose="02020603050405020304" pitchFamily="18" charset="0"/>
              </a:rPr>
              <a:t>          </a:t>
            </a:r>
            <a:r>
              <a:rPr lang="zh-TW" altLang="en-US" sz="1800" i="0" dirty="0">
                <a:latin typeface="Times New Roman" panose="02020603050405020304" pitchFamily="18" charset="0"/>
                <a:ea typeface="標楷體" panose="03000509000000000000" pitchFamily="65" charset="-120"/>
              </a:rPr>
              <a:t>線平衡與部門及設備之佈置</a:t>
            </a:r>
            <a:endParaRPr lang="zh-TW" altLang="en-US" sz="1800" dirty="0">
              <a:latin typeface="Times New Roman" panose="02020603050405020304" pitchFamily="18" charset="0"/>
            </a:endParaRPr>
          </a:p>
          <a:p>
            <a:pPr lvl="1"/>
            <a:r>
              <a:rPr lang="en-US" altLang="zh-TW" sz="1800" dirty="0">
                <a:latin typeface="Times New Roman" panose="02020603050405020304" pitchFamily="18" charset="0"/>
              </a:rPr>
              <a:t>-5.individual work performance and identify operations that having problem</a:t>
            </a:r>
          </a:p>
          <a:p>
            <a:pPr lvl="1">
              <a:buFont typeface="Wingdings" panose="05000000000000000000" pitchFamily="2" charset="2"/>
              <a:buNone/>
            </a:pPr>
            <a:r>
              <a:rPr lang="en-US" altLang="zh-TW" sz="1800" dirty="0">
                <a:latin typeface="Times New Roman" panose="02020603050405020304" pitchFamily="18" charset="0"/>
              </a:rPr>
              <a:t>          </a:t>
            </a:r>
            <a:r>
              <a:rPr lang="zh-TW" altLang="en-US" sz="1800" i="0" dirty="0">
                <a:latin typeface="Times New Roman" panose="02020603050405020304" pitchFamily="18" charset="0"/>
                <a:ea typeface="標楷體" panose="03000509000000000000" pitchFamily="65" charset="-120"/>
              </a:rPr>
              <a:t>個別工作績效及操作問題之確認</a:t>
            </a:r>
          </a:p>
          <a:p>
            <a:pPr>
              <a:buFont typeface="Monotype Sorts" pitchFamily="2" charset="2"/>
              <a:buNone/>
            </a:pPr>
            <a:endParaRPr lang="zh-TW" altLang="en-US" dirty="0">
              <a:latin typeface="Times New Roman" panose="02020603050405020304" pitchFamily="18" charset="0"/>
            </a:endParaRP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7E8B922-ED14-4A0C-ADED-E5CF19D529FF}" type="slidenum">
              <a:rPr lang="en-US" smtClean="0"/>
              <a:pPr/>
              <a:t>9</a:t>
            </a:fld>
            <a:endParaRPr lang="en-US"/>
          </a:p>
        </p:txBody>
      </p:sp>
    </p:spTree>
    <p:extLst>
      <p:ext uri="{BB962C8B-B14F-4D97-AF65-F5344CB8AC3E}">
        <p14:creationId xmlns:p14="http://schemas.microsoft.com/office/powerpoint/2010/main" val="36747180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evQwSRj_ky907_CGApa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eEG4PF_eUm_vjlyi2RTZ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eEG4PF_eUm_vjlyi2RTZ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eEG4PF_eUm_vjlyi2RT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Fh4lwAawEuiVbjWiqJJ2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Fh4lwAawEuiVbjWiqJJ2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Fh4lwAawEuiVbjWiqJJ2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BilDPsG40qkh2uzThF18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J4hwwus_Z0mg004kikVA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8Rdkj33.Uy78FTTrkZSw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YVc6Kzjs0.9h4xSzre6b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8065</TotalTime>
  <Words>8167</Words>
  <Application>Microsoft Office PowerPoint</Application>
  <PresentationFormat>On-screen Show (4:3)</PresentationFormat>
  <Paragraphs>1092</Paragraphs>
  <Slides>78</Slides>
  <Notes>28</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5</vt:i4>
      </vt:variant>
      <vt:variant>
        <vt:lpstr>Slide Titles</vt:lpstr>
      </vt:variant>
      <vt:variant>
        <vt:i4>78</vt:i4>
      </vt:variant>
    </vt:vector>
  </HeadingPairs>
  <TitlesOfParts>
    <vt:vector size="100" baseType="lpstr">
      <vt:lpstr>標楷體</vt:lpstr>
      <vt:lpstr>細明體</vt:lpstr>
      <vt:lpstr>Monotype Sorts</vt:lpstr>
      <vt:lpstr>新細明體</vt:lpstr>
      <vt:lpstr>Univers 45 Light</vt:lpstr>
      <vt:lpstr>华文新魏</vt:lpstr>
      <vt:lpstr>宋体</vt:lpstr>
      <vt:lpstr>Arial</vt:lpstr>
      <vt:lpstr>Calibri</vt:lpstr>
      <vt:lpstr>Candara</vt:lpstr>
      <vt:lpstr>Symbol</vt:lpstr>
      <vt:lpstr>Tahoma</vt:lpstr>
      <vt:lpstr>Times New Roman</vt:lpstr>
      <vt:lpstr>Trebuchet MS</vt:lpstr>
      <vt:lpstr>Verdana</vt:lpstr>
      <vt:lpstr>Wingdings</vt:lpstr>
      <vt:lpstr>Office Theme</vt:lpstr>
      <vt:lpstr>think-cell Slide</vt:lpstr>
      <vt:lpstr>Worksheet</vt:lpstr>
      <vt:lpstr>文件</vt:lpstr>
      <vt:lpstr>多媒體項目</vt:lpstr>
      <vt:lpstr>Acrobat Document</vt:lpstr>
      <vt:lpstr>PowerPoint Presentation</vt:lpstr>
      <vt:lpstr>目录</vt:lpstr>
      <vt:lpstr>Industrial Engineering 工业工程简介</vt:lpstr>
      <vt:lpstr>Industrial Engineering 工业工程简介</vt:lpstr>
      <vt:lpstr>Industrial Engineering 工业工程简介</vt:lpstr>
      <vt:lpstr>目录</vt:lpstr>
      <vt:lpstr>Introduction to Motion and Time Study  動作及時間研究簡介</vt:lpstr>
      <vt:lpstr>Section 3: The deviation of  Motion v.s. Time study 動作與時間研究之差異</vt:lpstr>
      <vt:lpstr>Chapter 1: The importance and Uses of Motion and Time study 第0-1節: 動作及時間研究之重要性及使用範疇之一</vt:lpstr>
      <vt:lpstr>Chapter 1: The importance and Uses of Motion and Time study 第1-1節: 動作及時間研究之重要性及使用範疇之二</vt:lpstr>
      <vt:lpstr>Section 2: Where to use Motion studies 第0-2節: 動作研究使用之範疇</vt:lpstr>
      <vt:lpstr>目录</vt:lpstr>
      <vt:lpstr>The importance and Uses of Motion and Time study 標準工時之定義之一</vt:lpstr>
      <vt:lpstr>The importance and Uses of Motion and Time study 標準工時之定義之二</vt:lpstr>
      <vt:lpstr>The importance and Uses of Motion and Time study 標準工時之定義之三</vt:lpstr>
      <vt:lpstr>The importance and Uses of Motion and Time study 標準工時之定義之五</vt:lpstr>
      <vt:lpstr>The importance and Uses of Motion and Time study 標準工時之運用之一</vt:lpstr>
      <vt:lpstr>The importance and Uses of Motion and Time study 標準工時之運用之二</vt:lpstr>
      <vt:lpstr>The importance and Uses of Motion and Time study 標準工時之運用之三</vt:lpstr>
      <vt:lpstr>Where the STD time affects 標準工時影響之範疇</vt:lpstr>
      <vt:lpstr>PowerPoint Presentation</vt:lpstr>
      <vt:lpstr>PowerPoint Presentation</vt:lpstr>
      <vt:lpstr>PowerPoint Presentation</vt:lpstr>
      <vt:lpstr>PowerPoint Presentation</vt:lpstr>
      <vt:lpstr>目录</vt:lpstr>
      <vt:lpstr>PowerPoint Presentation</vt:lpstr>
      <vt:lpstr>PowerPoint Presentation</vt:lpstr>
      <vt:lpstr>PowerPoint Presentation</vt:lpstr>
      <vt:lpstr>PowerPoint Presentation</vt:lpstr>
      <vt:lpstr>PowerPoint Presentation</vt:lpstr>
      <vt:lpstr>PowerPoint Presentation</vt:lpstr>
      <vt:lpstr>目录</vt:lpstr>
      <vt:lpstr>PowerPoint Presentation</vt:lpstr>
      <vt:lpstr>设定宽放时间的原因</vt:lpstr>
      <vt:lpstr>宽放的种类</vt:lpstr>
      <vt:lpstr>宽放的种类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目录</vt:lpstr>
      <vt:lpstr>标准工时的量测</vt:lpstr>
      <vt:lpstr>标准工时的量测-秒表法</vt:lpstr>
      <vt:lpstr>标准工时的量测-秒表法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目录</vt:lpstr>
      <vt:lpstr>PowerPoint Presentation</vt:lpstr>
      <vt:lpstr>PowerPoint Presentation</vt:lpstr>
      <vt:lpstr>PowerPoint Presentation</vt:lpstr>
      <vt:lpstr>MOD法</vt:lpstr>
      <vt:lpstr>SAP输入</vt:lpstr>
      <vt:lpstr>PowerPoint Presentation</vt:lpstr>
      <vt:lpstr>PowerPoint Presentation</vt:lpstr>
      <vt:lpstr>PowerPoint Presentation</vt:lpstr>
      <vt:lpstr>PowerPoint Presentation</vt:lpstr>
      <vt:lpstr>Chapter 3: Calculation  of  Productivity &amp; Efficiency 第3-3節:生產力&amp;效率之定義</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zorzatopaolo</dc:creator>
  <cp:lastModifiedBy>Fei Frank</cp:lastModifiedBy>
  <cp:revision>266</cp:revision>
  <dcterms:created xsi:type="dcterms:W3CDTF">2014-11-12T01:21:06Z</dcterms:created>
  <dcterms:modified xsi:type="dcterms:W3CDTF">2017-04-13T01:58:22Z</dcterms:modified>
</cp:coreProperties>
</file>